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9"/>
  </p:notesMasterIdLst>
  <p:sldIdLst>
    <p:sldId id="453" r:id="rId2"/>
    <p:sldId id="454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73" r:id="rId13"/>
    <p:sldId id="474" r:id="rId14"/>
    <p:sldId id="538" r:id="rId15"/>
    <p:sldId id="476" r:id="rId16"/>
    <p:sldId id="477" r:id="rId17"/>
    <p:sldId id="478" r:id="rId18"/>
    <p:sldId id="548" r:id="rId19"/>
    <p:sldId id="534" r:id="rId20"/>
    <p:sldId id="535" r:id="rId21"/>
    <p:sldId id="557" r:id="rId22"/>
    <p:sldId id="529" r:id="rId23"/>
    <p:sldId id="517" r:id="rId24"/>
    <p:sldId id="552" r:id="rId25"/>
    <p:sldId id="518" r:id="rId26"/>
    <p:sldId id="521" r:id="rId27"/>
    <p:sldId id="543" r:id="rId28"/>
    <p:sldId id="547" r:id="rId29"/>
    <p:sldId id="550" r:id="rId30"/>
    <p:sldId id="542" r:id="rId31"/>
    <p:sldId id="540" r:id="rId32"/>
    <p:sldId id="549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544" r:id="rId41"/>
    <p:sldId id="545" r:id="rId42"/>
    <p:sldId id="546" r:id="rId43"/>
    <p:sldId id="553" r:id="rId44"/>
    <p:sldId id="554" r:id="rId45"/>
    <p:sldId id="556" r:id="rId46"/>
    <p:sldId id="558" r:id="rId47"/>
    <p:sldId id="559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3333FF"/>
    <a:srgbClr val="FFFF00"/>
    <a:srgbClr val="FFFFCA"/>
    <a:srgbClr val="684E34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77" autoAdjust="0"/>
    <p:restoredTop sz="57562" autoAdjust="0"/>
  </p:normalViewPr>
  <p:slideViewPr>
    <p:cSldViewPr snapToGrid="0" snapToObjects="1">
      <p:cViewPr>
        <p:scale>
          <a:sx n="71" d="100"/>
          <a:sy n="71" d="100"/>
        </p:scale>
        <p:origin x="736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4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2FBF3-E921-9C43-A926-130AADF9E92F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1095-62D6-0142-BB60-44EB529B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are the 60 objects divided in 5 </a:t>
            </a:r>
            <a:r>
              <a:rPr lang="en-US" dirty="0" err="1" smtClean="0"/>
              <a:t>quintiesl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So, for example, in 1/5, we would randomly select</a:t>
            </a:r>
            <a:r>
              <a:rPr lang="en-US" baseline="0" dirty="0" smtClean="0"/>
              <a:t> and object from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qunitile</a:t>
            </a:r>
            <a:r>
              <a:rPr lang="en-US" baseline="0" dirty="0" smtClean="0"/>
              <a:t>, and from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quintile, and those would be the two alternative in the FC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</a:t>
            </a:r>
            <a:r>
              <a:rPr lang="en-US" baseline="0" dirty="0" smtClean="0"/>
              <a:t> are the results from 1500 participants,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going to plot each of the 15 pairings of quintiles as a point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the y axis, I’m plotting the effect size between the long and short words conditions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on the x axis I’m plotting the ratio of the complexity ratings between the two alternatives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Points higher on the y axis indicate a bias to have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points farther to the right on the x axis indicate that the target is </a:t>
            </a:r>
            <a:r>
              <a:rPr lang="en-US" baseline="0" dirty="0" err="1" smtClean="0"/>
              <a:t>lessRELATIVELY</a:t>
            </a:r>
            <a:r>
              <a:rPr lang="en-US" baseline="0" dirty="0" smtClean="0"/>
              <a:t>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here are the data</a:t>
            </a:r>
            <a:r>
              <a:rPr lang="en-US" b="1" baseline="0" dirty="0" smtClean="0"/>
              <a:t>: we see the predicted tradeoff between </a:t>
            </a:r>
            <a:r>
              <a:rPr lang="en-US" b="1" u="sng" baseline="0" dirty="0" smtClean="0"/>
              <a:t>complexity and length, </a:t>
            </a:r>
            <a:r>
              <a:rPr lang="en-US" b="1" baseline="0" dirty="0" smtClean="0"/>
              <a:t>such that RELATIVELY more complex objects were more likely to be assigned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 +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baseline="0" dirty="0" smtClean="0"/>
              <a:t>Expected if due to, </a:t>
            </a:r>
            <a:r>
              <a:rPr lang="en-US" baseline="0" dirty="0" smtClean="0"/>
              <a:t>if this bias is due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in study 3, we generated novel meaning, by having subject norm the complexity of novel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9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normed a set of words for their semantic complexity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Participants</a:t>
            </a:r>
            <a:r>
              <a:rPr lang="en-US" baseline="0" dirty="0" smtClean="0"/>
              <a:t> were presented with a word, and they simply had to rate on a 7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likert</a:t>
            </a:r>
            <a:r>
              <a:rPr lang="en-US" baseline="0" dirty="0" smtClean="0"/>
              <a:t> scale how complex the meaning of the word 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..of varying</a:t>
            </a:r>
            <a:r>
              <a:rPr lang="en-US" baseline="0" dirty="0" smtClean="0"/>
              <a:t> length (here’s a histogram of the words by their length)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that I’m counting word length in terms of characters here and throughout the talk, only because it’s easy to measure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but, all of the relationship I’ll be talking about hold for for psychologically real measures of length (like phonemes and syllables)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I’m going to plot a point for each word, where the x dimension </a:t>
            </a:r>
            <a:r>
              <a:rPr lang="en-US" baseline="0" dirty="0" err="1" smtClean="0">
                <a:sym typeface="Wingdings"/>
              </a:rPr>
              <a:t>indcates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ites</a:t>
            </a:r>
            <a:r>
              <a:rPr lang="en-US" baseline="0" dirty="0" smtClean="0">
                <a:sym typeface="Wingdings"/>
              </a:rPr>
              <a:t> length in characters and the y dimension corresponds to the mean complexity rating for that word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 strong </a:t>
            </a:r>
            <a:r>
              <a:rPr lang="en-US" baseline="0" dirty="0" err="1" smtClean="0">
                <a:sym typeface="Wingdings"/>
              </a:rPr>
              <a:t>postive</a:t>
            </a:r>
            <a:r>
              <a:rPr lang="en-US" baseline="0" dirty="0" smtClean="0">
                <a:sym typeface="Wingdings"/>
              </a:rPr>
              <a:t> correlation between length and complexity </a:t>
            </a:r>
            <a:r>
              <a:rPr lang="en-US" baseline="0" dirty="0" err="1" smtClean="0">
                <a:sym typeface="Wingdings"/>
              </a:rPr>
              <a:t>judgements</a:t>
            </a:r>
            <a:r>
              <a:rPr lang="en-US" baseline="0" dirty="0" smtClean="0">
                <a:sym typeface="Wingdings"/>
              </a:rPr>
              <a:t>, such that are more complex tend to have longer words associated </a:t>
            </a:r>
            <a:r>
              <a:rPr lang="en-US" baseline="0" dirty="0" err="1" smtClean="0">
                <a:sym typeface="Wingdings"/>
              </a:rPr>
              <a:t>withm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complex words tend to be longer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Of course an additional correlate of word length is frequency, and so we also examined the relationship between complexity and length </a:t>
            </a:r>
            <a:r>
              <a:rPr lang="en-US" baseline="0" dirty="0" err="1" smtClean="0">
                <a:sym typeface="Wingdings"/>
              </a:rPr>
              <a:t>partialing</a:t>
            </a:r>
            <a:r>
              <a:rPr lang="en-US" baseline="0" dirty="0" smtClean="0">
                <a:sym typeface="Wingdings"/>
              </a:rPr>
              <a:t> out the effect of LOG FREQUENCY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this relationship is even stronger </a:t>
            </a:r>
            <a:r>
              <a:rPr lang="en-US" baseline="0" dirty="0" smtClean="0">
                <a:sym typeface="Wingdings"/>
              </a:rPr>
              <a:t>when you measure length in terms of phonemes and </a:t>
            </a:r>
            <a:r>
              <a:rPr lang="en-US" baseline="0" dirty="0" err="1" smtClean="0">
                <a:sym typeface="Wingdings"/>
              </a:rPr>
              <a:t>syllabes</a:t>
            </a:r>
            <a:r>
              <a:rPr lang="en-US" baseline="0" dirty="0" smtClean="0">
                <a:sym typeface="Wingding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And, critically, this relationship holds, even </a:t>
            </a:r>
            <a:r>
              <a:rPr lang="en-US" baseline="0" dirty="0" err="1" smtClean="0">
                <a:sym typeface="Wingdings"/>
              </a:rPr>
              <a:t>controling</a:t>
            </a:r>
            <a:r>
              <a:rPr lang="en-US" baseline="0" dirty="0" smtClean="0">
                <a:sym typeface="Wingdings"/>
              </a:rPr>
              <a:t> for other semantic variables like concreteness, </a:t>
            </a:r>
            <a:r>
              <a:rPr lang="en-US" baseline="0" dirty="0" err="1" smtClean="0">
                <a:sym typeface="Wingdings"/>
              </a:rPr>
              <a:t>familiartiy</a:t>
            </a:r>
            <a:r>
              <a:rPr lang="en-US" baseline="0" dirty="0" smtClean="0">
                <a:sym typeface="Wingdings"/>
              </a:rPr>
              <a:t> and </a:t>
            </a:r>
            <a:r>
              <a:rPr lang="en-US" baseline="0" dirty="0" err="1" smtClean="0">
                <a:sym typeface="Wingdings"/>
              </a:rPr>
              <a:t>imegeability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LOG frequency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phonemes characters = .87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syllables characters = .93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HOLDS CONTROLING FOR THINGS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complexity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concreteness –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experience with senses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imagebaiilty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 a sensory experience,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conjure a mental image t 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6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Alright, so I’m going to plot here the correlation between complexity</a:t>
            </a:r>
            <a:r>
              <a:rPr lang="en-US" baseline="0" dirty="0" smtClean="0"/>
              <a:t> norm and word length for each of the 80 languages we examined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only going to show here the results only the open class items, which I think is a more conservative test of our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y axis is the </a:t>
            </a:r>
            <a:r>
              <a:rPr lang="en-US" baseline="0" dirty="0" err="1" smtClean="0"/>
              <a:t>magniutd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peason’s</a:t>
            </a:r>
            <a:r>
              <a:rPr lang="en-US" baseline="0" dirty="0" smtClean="0"/>
              <a:t> r, and each bar correspond to a language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</a:t>
            </a:r>
            <a:r>
              <a:rPr lang="en-US" baseline="0" dirty="0" err="1" smtClean="0"/>
              <a:t>correlatinons</a:t>
            </a:r>
            <a:r>
              <a:rPr lang="en-US" baseline="0" dirty="0" smtClean="0"/>
              <a:t> between word length and </a:t>
            </a:r>
            <a:r>
              <a:rPr lang="en-US" baseline="0" dirty="0" err="1" smtClean="0"/>
              <a:t>cmplexity</a:t>
            </a:r>
            <a:r>
              <a:rPr lang="en-US" baseline="0" dirty="0" smtClean="0"/>
              <a:t> first, for the 12 hand checked languages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here they are for the full set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thing to notice here, is that they are all positive with a mean of 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A secondary prediction is that words across languages should be </a:t>
            </a:r>
            <a:r>
              <a:rPr lang="en-US" b="1" baseline="0" dirty="0" err="1" smtClean="0"/>
              <a:t>corelatied</a:t>
            </a:r>
            <a:r>
              <a:rPr lang="en-US" b="1" baseline="0" dirty="0" smtClean="0"/>
              <a:t> with </a:t>
            </a:r>
            <a:r>
              <a:rPr lang="en-US" b="1" baseline="0" dirty="0" err="1" smtClean="0"/>
              <a:t>eachother</a:t>
            </a:r>
            <a:r>
              <a:rPr lang="en-US" b="1" baseline="0" dirty="0" smtClean="0"/>
              <a:t>, and we find this is true with a correlation of about .3 (?)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correlation of lengths</a:t>
            </a:r>
            <a:r>
              <a:rPr lang="en-US" baseline="0" dirty="0" smtClean="0"/>
              <a:t> = about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2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7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 we now have </a:t>
            </a:r>
            <a:r>
              <a:rPr lang="en-US" baseline="0" dirty="0" err="1" smtClean="0"/>
              <a:t>evience</a:t>
            </a:r>
            <a:r>
              <a:rPr lang="en-US" baseline="0" dirty="0" smtClean="0"/>
              <a:t> that speakers have a productive complexity bias, given novel words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that this bias is reflect in the lexica of natural languages</a:t>
            </a:r>
            <a:endParaRPr lang="en-US" dirty="0" smtClean="0"/>
          </a:p>
          <a:p>
            <a:pPr marL="0" indent="0">
              <a:buNone/>
            </a:pPr>
            <a:endParaRPr lang="en-US" u="none" dirty="0" smtClean="0"/>
          </a:p>
          <a:p>
            <a:pPr marL="0" indent="0">
              <a:buNone/>
            </a:pPr>
            <a:r>
              <a:rPr lang="en-US" u="none" dirty="0" smtClean="0"/>
              <a:t>But</a:t>
            </a:r>
            <a:r>
              <a:rPr lang="en-US" u="none" baseline="0" dirty="0" smtClean="0"/>
              <a:t> we don’t have evidence to speak directly to the question – where does this bias come from?</a:t>
            </a:r>
            <a:endParaRPr lang="en-US" u="none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Cognitive Hypothesis</a:t>
            </a:r>
            <a:r>
              <a:rPr lang="en-US" dirty="0" smtClean="0"/>
              <a:t>: pressure in individual speakers to map longer words onto more complex meanings </a:t>
            </a:r>
          </a:p>
          <a:p>
            <a:pPr lvl="1"/>
            <a:r>
              <a:rPr lang="en-US" dirty="0" smtClean="0"/>
              <a:t>communicative bias?</a:t>
            </a:r>
          </a:p>
          <a:p>
            <a:pPr lvl="1"/>
            <a:r>
              <a:rPr lang="en-US" dirty="0" smtClean="0"/>
              <a:t>iconicity bias?</a:t>
            </a:r>
          </a:p>
          <a:p>
            <a:pPr lvl="1"/>
            <a:r>
              <a:rPr lang="en-US" dirty="0" smtClean="0"/>
              <a:t>other?</a:t>
            </a:r>
          </a:p>
          <a:p>
            <a:endParaRPr lang="en-US" dirty="0" smtClean="0"/>
          </a:p>
          <a:p>
            <a:r>
              <a:rPr lang="en-US" dirty="0" smtClean="0"/>
              <a:t>** bias to remember the labels this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4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foundational assumption of linguistics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(going back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saussure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)…is that the linguistic sign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arbirary</a:t>
            </a:r>
            <a:endParaRPr lang="en-US" sz="1200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that there is no motivated relationship between linguistic form and meaning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obvious when you observe nearly an word in any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the case of the word “horse” there is nothing “horse like” about the word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evidence for the arbitrariness of the linguist sign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large variability in forms for the meaning “horse” across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 -- while there is certainly some degree of arbitrariness in language --  there is a growing body of evidence that there are limits to this arbitrariness 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There’s evidence that certain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phonomees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biased to map to certain features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even, that there’s phonological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similiairty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words of the same grammatical class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within a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going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previously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undesribed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constraint on arbitrariness in language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9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200" dirty="0" smtClean="0"/>
              <a:t>(Atkinson, 2011; Hay &amp; Bauer, 2007; </a:t>
            </a:r>
            <a:r>
              <a:rPr lang="en-US" sz="1200" dirty="0" err="1" smtClean="0"/>
              <a:t>Wichmann</a:t>
            </a:r>
            <a:r>
              <a:rPr lang="en-US" sz="1200" dirty="0" smtClean="0"/>
              <a:t>, Rama, &amp; Holman, 2011; </a:t>
            </a:r>
            <a:r>
              <a:rPr lang="en-US" sz="1200" dirty="0" err="1" smtClean="0"/>
              <a:t>Bentz</a:t>
            </a:r>
            <a:r>
              <a:rPr lang="en-US" sz="1200" dirty="0" smtClean="0"/>
              <a:t>, </a:t>
            </a:r>
            <a:r>
              <a:rPr lang="en-US" sz="1200" dirty="0" err="1" smtClean="0"/>
              <a:t>Verkerk</a:t>
            </a:r>
            <a:r>
              <a:rPr lang="en-US" sz="1200" dirty="0" smtClean="0"/>
              <a:t>, </a:t>
            </a:r>
            <a:r>
              <a:rPr lang="en-US" sz="1200" dirty="0" err="1" smtClean="0"/>
              <a:t>Kiela</a:t>
            </a:r>
            <a:r>
              <a:rPr lang="en-US" sz="1200" dirty="0" smtClean="0"/>
              <a:t>, Hill, &amp; Buttery, 2015; </a:t>
            </a:r>
            <a:r>
              <a:rPr lang="en-US" sz="1200" dirty="0" err="1" smtClean="0"/>
              <a:t>Lupyan</a:t>
            </a:r>
            <a:r>
              <a:rPr lang="en-US" sz="1200" dirty="0" smtClean="0"/>
              <a:t> &amp; Dale, 2010; </a:t>
            </a:r>
            <a:r>
              <a:rPr lang="en-US" sz="1200" dirty="0" err="1" smtClean="0"/>
              <a:t>Bentz</a:t>
            </a:r>
            <a:r>
              <a:rPr lang="en-US" sz="1200" dirty="0" smtClean="0"/>
              <a:t> &amp; Winter, 2013).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212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statistically by including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country in the random effect structure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main analysis, we fit mixed effect models predicting each language variable with each environmental variable us-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areal controls. The results are presented in Figure 2. For each language variable, there was at least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that reliably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though some previously- reported effects were not significant in this analysis. We re- turn to this in the discussion. Data can be explored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here: 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related to other factors?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Niche - population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-- tie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icon of people;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37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features—</a:t>
            </a:r>
            <a:r>
              <a:rPr lang="en-US" dirty="0" err="1" smtClean="0"/>
              <a:t>morphosyntactic</a:t>
            </a:r>
            <a:r>
              <a:rPr lang="en-US" dirty="0" smtClean="0"/>
              <a:t> complexity, linguistic diversity, word length, and consonant inventory—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1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1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ideas:- measure length-&gt;complexity inference by asking about complexity of known words- have </a:t>
            </a:r>
            <a:r>
              <a:rPr lang="en-US" dirty="0" err="1" smtClean="0"/>
              <a:t>pariticpants</a:t>
            </a:r>
            <a:r>
              <a:rPr lang="en-US" dirty="0" smtClean="0"/>
              <a:t> rate meaning of </a:t>
            </a:r>
            <a:r>
              <a:rPr lang="en-US" dirty="0" err="1" smtClean="0"/>
              <a:t>mahowald</a:t>
            </a:r>
            <a:r>
              <a:rPr lang="en-US" dirty="0" smtClean="0"/>
              <a:t> pairs- audio version where vary sound of word- hold complexity constant, by using different birds, learn different words- vary complexity of context -&gt; does that affect length? (</a:t>
            </a:r>
            <a:r>
              <a:rPr lang="en-US" dirty="0" err="1" smtClean="0"/>
              <a:t>emmanuel</a:t>
            </a:r>
            <a:r>
              <a:rPr lang="en-US" dirty="0" smtClean="0"/>
              <a:t>, </a:t>
            </a:r>
            <a:r>
              <a:rPr lang="en-US" dirty="0" err="1" smtClean="0"/>
              <a:t>preposositions</a:t>
            </a:r>
            <a:r>
              <a:rPr lang="en-US" dirty="0" smtClean="0"/>
              <a:t>)- look at reaction time in learning task -&gt; do participants study longer when mismatch? </a:t>
            </a:r>
            <a:r>
              <a:rPr lang="en-US" smtClean="0"/>
              <a:t>I could maybe do this analysis.- maybe look at change relative to previous generation?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0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datasets –</a:t>
            </a:r>
            <a:r>
              <a:rPr lang="en-US" baseline="0" dirty="0" smtClean="0"/>
              <a:t> thanks to Gary </a:t>
            </a:r>
            <a:r>
              <a:rPr lang="en-US" baseline="0" dirty="0" err="1" smtClean="0"/>
              <a:t>Lupyan</a:t>
            </a:r>
            <a:r>
              <a:rPr lang="en-US" baseline="0" dirty="0" smtClean="0"/>
              <a:t>, Rick Dale, Chris </a:t>
            </a:r>
            <a:r>
              <a:rPr lang="en-US" baseline="0" dirty="0" err="1" smtClean="0"/>
              <a:t>Bentz</a:t>
            </a:r>
            <a:r>
              <a:rPr lang="en-US" baseline="0" dirty="0" smtClean="0"/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Lupyan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Dale (2010).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dataset contains grammatical information from WALS (Dryer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Haspelmath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2013), and demographic and geographic information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Ethnologue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Global Mapping Institute (Gordon, 2005). The demo- graphic and geographic variables included total population of speakers, number of neighboring languages, area of region in which the language is spoken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 mean and standard deviation temperature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celsius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mean and standard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precipitation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We used these data to create a met-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calculated from 27 of the 28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analyzed in the original paper.1 For each variable, we coded the strategy as simple if it relied on a lexical strategy or few grammatical distinctions (e.g., 0- 3 noun cases), and complex if it relied on a morphological strategy or many grammatical distinctions (e.g., more than 3 noun cases). We summed the number of complex strategies to derive a measure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for each language, including only languages with data for all 27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1991 languages]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Bentz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(2015).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variables were used from this dataset: ratio of L2 to L1 speakers and number of word forms. Estimates of number of word forms were taken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Declaration of Human Rights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word forms was calculated as the number of unique words divided by the number of total words (type-token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Higher type-token ratio indicates more word types in that language. Speaker population data were taken from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sources, where L2 speakers were restricted to adult non-native speakers only.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81]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Moran,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McCloy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Wright (2012).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Estimates of number of consonants and vowels in each language were used from this dataset.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969]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Lewis and Frank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finds that languages tend to map more complex meanings (measured via semantic norms) to longer words. The bias is estimated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 (Pearson’s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between word length and complexity ratings for a set of 499 words translated via Google Trans- late. We used estimates of the correlation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the effect of spoken frequency.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79]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Wichmann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Rama, and Holman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database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translations for 40-lexical items across many languages. Word length was calculated as the mean number of characters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ASJPcode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transcription system across words in each language.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4421]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Aggregating across datasets, we analyzed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in total: L2-L1 population ratio, total population size, number of neighbors, area of spoken region, mean and standard deviation temperature, and mean and standard de-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First two principle 70 </a:t>
            </a:r>
            <a:r>
              <a:rPr lang="en-US" dirty="0" smtClean="0"/>
              <a:t>% of the </a:t>
            </a:r>
            <a:r>
              <a:rPr lang="en-US" dirty="0" err="1" smtClean="0"/>
              <a:t>varaince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-In the talk today, </a:t>
            </a:r>
            <a:r>
              <a:rPr lang="en-US" u="none" baseline="0" dirty="0" smtClean="0"/>
              <a:t>I’ll explore a novel constraint on </a:t>
            </a:r>
            <a:r>
              <a:rPr lang="en-US" u="none" baseline="0" dirty="0" err="1" smtClean="0"/>
              <a:t>arbitrarinessse</a:t>
            </a:r>
            <a:r>
              <a:rPr lang="en-US" u="none" baseline="0" dirty="0" smtClean="0"/>
              <a:t> in language that I’ve been studying over the last few years: </a:t>
            </a:r>
            <a:r>
              <a:rPr lang="en-US" baseline="0" dirty="0" smtClean="0"/>
              <a:t>A complexity bias</a:t>
            </a:r>
          </a:p>
          <a:p>
            <a:r>
              <a:rPr lang="en-US" baseline="0" dirty="0" smtClean="0"/>
              <a:t>-so, for example, imagine you saw these two objects here</a:t>
            </a:r>
          </a:p>
          <a:p>
            <a:r>
              <a:rPr lang="en-US" baseline="0" dirty="0" smtClean="0"/>
              <a:t>- the hypothesis is that this relatively long word should be associated with a relatively more </a:t>
            </a:r>
            <a:r>
              <a:rPr lang="en-US" baseline="0" dirty="0" err="1" smtClean="0"/>
              <a:t>complexit</a:t>
            </a:r>
            <a:r>
              <a:rPr lang="en-US" baseline="0" dirty="0" smtClean="0"/>
              <a:t> referent</a:t>
            </a:r>
          </a:p>
          <a:p>
            <a:r>
              <a:rPr lang="en-US" baseline="0" dirty="0" smtClean="0"/>
              <a:t>--------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Today, I’ll present evidence exploring this </a:t>
            </a:r>
            <a:r>
              <a:rPr lang="en-US" b="1" baseline="0" dirty="0" err="1" smtClean="0"/>
              <a:t>regulairity</a:t>
            </a:r>
            <a:r>
              <a:rPr lang="en-US" b="1" baseline="0" dirty="0" smtClean="0"/>
              <a:t>, and  explore a possible communicative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8BA1C-BBF1-AB4D-879F-9E1983A6D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6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is reliably,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language 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12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As a first step in testing this proposal, we ran an lexical learning task where we could examine </a:t>
            </a:r>
            <a:r>
              <a:rPr lang="en-US" baseline="0" dirty="0" err="1" smtClean="0"/>
              <a:t>memor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erros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 their viewing of these objects during the training phase was self-paced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allowed us to measure….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lexicon that</a:t>
            </a:r>
            <a:r>
              <a:rPr lang="en-US" baseline="0" dirty="0" smtClean="0"/>
              <a:t> the learned…</a:t>
            </a:r>
          </a:p>
          <a:p>
            <a:r>
              <a:rPr lang="en-US" baseline="0" dirty="0" smtClean="0"/>
              <a:t>Where, critically, the mapping between word </a:t>
            </a:r>
            <a:r>
              <a:rPr lang="en-US" baseline="0" dirty="0" err="1" smtClean="0"/>
              <a:t>lenghts</a:t>
            </a:r>
            <a:r>
              <a:rPr lang="en-US" baseline="0" dirty="0" smtClean="0"/>
              <a:t> and objects was </a:t>
            </a:r>
            <a:r>
              <a:rPr lang="en-US" baseline="0" dirty="0" err="1" smtClean="0"/>
              <a:t>randome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had two general predictions – we expected word forms </a:t>
            </a:r>
            <a:r>
              <a:rPr lang="en-US" baseline="0" dirty="0" err="1" smtClean="0"/>
              <a:t>themsleves</a:t>
            </a:r>
            <a:r>
              <a:rPr lang="en-US" baseline="0" dirty="0" smtClean="0"/>
              <a:t> to change from input forms to the forms participants recalled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perhaps shorter and easier to </a:t>
            </a:r>
            <a:r>
              <a:rPr lang="en-US" baseline="0" dirty="0" err="1" smtClean="0"/>
              <a:t>remebr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3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And, what we found was that participants</a:t>
            </a:r>
            <a:r>
              <a:rPr lang="en-US" sz="1200" baseline="0" dirty="0" smtClean="0">
                <a:latin typeface="Avenir Book"/>
                <a:cs typeface="Avenir Book"/>
              </a:rPr>
              <a:t> tended to </a:t>
            </a:r>
            <a:r>
              <a:rPr lang="en-US" sz="1200" baseline="0" dirty="0" err="1" smtClean="0">
                <a:latin typeface="Avenir Book"/>
                <a:cs typeface="Avenir Book"/>
              </a:rPr>
              <a:t>shortner</a:t>
            </a:r>
            <a:r>
              <a:rPr lang="en-US" sz="1200" baseline="0" dirty="0" smtClean="0">
                <a:latin typeface="Avenir Book"/>
                <a:cs typeface="Avenir Book"/>
              </a:rPr>
              <a:t> words for simple objects</a:t>
            </a: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That is, Replicate complexity bias in learning paradigm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1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But what</a:t>
            </a:r>
            <a:r>
              <a:rPr lang="en-US" baseline="0" dirty="0" smtClean="0"/>
              <a:t> we’re really </a:t>
            </a:r>
            <a:r>
              <a:rPr lang="en-US" baseline="0" dirty="0" err="1" smtClean="0"/>
              <a:t>intereested</a:t>
            </a:r>
            <a:r>
              <a:rPr lang="en-US" baseline="0" dirty="0" smtClean="0"/>
              <a:t> in is how this memory bias influences the language over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address this question, we made use of the iterated learning paradigm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idea of this paradigm is that the learning output of one learner become the learning input for the next learner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provides a method for simulating the dynamics of language change in the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9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 We next looked</a:t>
            </a:r>
            <a:r>
              <a:rPr lang="en-US" b="1" baseline="0" dirty="0" smtClean="0"/>
              <a:t> at the mappings </a:t>
            </a:r>
            <a:r>
              <a:rPr lang="en-US" baseline="0" dirty="0" smtClean="0"/>
              <a:t>between words and meanings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data from the first generation that I showered you earlier  -- labels for more complex objects are shortened less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what we find is that the effect persists across generations, but doesn’t seem to strength as we might have expected</a:t>
            </a:r>
            <a:endParaRPr lang="en-US" dirty="0" smtClean="0"/>
          </a:p>
          <a:p>
            <a:r>
              <a:rPr lang="en-US" dirty="0" smtClean="0"/>
              <a:t>(despite</a:t>
            </a:r>
            <a:r>
              <a:rPr lang="en-US" baseline="0" dirty="0" smtClean="0"/>
              <a:t> changes)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5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doesn’t seem</a:t>
            </a:r>
            <a:r>
              <a:rPr lang="en-US" baseline="0" dirty="0" smtClean="0"/>
              <a:t> to strength is somewhat puzzling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possible explanation is that the pressure to simplify the words </a:t>
            </a:r>
            <a:r>
              <a:rPr lang="en-US" baseline="0" dirty="0" err="1" smtClean="0"/>
              <a:t>supproessed</a:t>
            </a:r>
            <a:r>
              <a:rPr lang="en-US" baseline="0" dirty="0" smtClean="0"/>
              <a:t> the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might differ from actual language use because our task wasn’t communicative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is, because </a:t>
            </a:r>
            <a:r>
              <a:rPr lang="en-US" baseline="0" dirty="0" err="1" smtClean="0"/>
              <a:t>tehre</a:t>
            </a:r>
            <a:r>
              <a:rPr lang="en-US" baseline="0" dirty="0" smtClean="0"/>
              <a:t> was no </a:t>
            </a:r>
            <a:r>
              <a:rPr lang="en-US" baseline="0" dirty="0" err="1" smtClean="0"/>
              <a:t>communciative</a:t>
            </a:r>
            <a:r>
              <a:rPr lang="en-US" baseline="0" dirty="0" smtClean="0"/>
              <a:t> pressure with there was a pressure to change all these words into short, non-unique forms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so, a communication version of this task might facilitate the effect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Chains that show a greater change over time also show a greater </a:t>
            </a:r>
            <a:r>
              <a:rPr lang="en-US" baseline="0" dirty="0" err="1" smtClean="0"/>
              <a:t>incrrease</a:t>
            </a:r>
            <a:r>
              <a:rPr lang="en-US" baseline="0" dirty="0" smtClean="0"/>
              <a:t> in the complexity bias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second possibility is that this effect is deeply related to memory limitations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 the degree to which we see this effect emerge should be related to how much change there is in the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 </a:t>
            </a:r>
            <a:r>
              <a:rPr lang="en-US" dirty="0" smtClean="0"/>
              <a:t>Currently running version with communicator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And</a:t>
            </a:r>
            <a:r>
              <a:rPr lang="en-US" baseline="0" dirty="0" smtClean="0"/>
              <a:t> the way we did that, was by </a:t>
            </a:r>
            <a:r>
              <a:rPr lang="en-US" baseline="0" dirty="0" err="1" smtClean="0"/>
              <a:t>mainpulating</a:t>
            </a:r>
            <a:r>
              <a:rPr lang="en-US" baseline="0" dirty="0" smtClean="0"/>
              <a:t> the number of parts each object had</a:t>
            </a:r>
          </a:p>
          <a:p>
            <a:r>
              <a:rPr lang="en-US" baseline="0" dirty="0" smtClean="0"/>
              <a:t>- We had 5 different classes of objects varying by the number of parts the object was composed of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 here, our </a:t>
            </a:r>
            <a:r>
              <a:rPr lang="en-US" baseline="0" dirty="0" err="1" smtClean="0"/>
              <a:t>quinties</a:t>
            </a:r>
            <a:r>
              <a:rPr lang="en-US" baseline="0" dirty="0" smtClean="0"/>
              <a:t> were determined by the number of object </a:t>
            </a:r>
            <a:r>
              <a:rPr lang="en-US" baseline="0" dirty="0" err="1" smtClean="0"/>
              <a:t>parst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a 1/5 trial might look something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6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While this hypothesis as not been directly explored at the level of the lexicon…. AT THE MOMENT OF LANGUAGE USE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such theory is Horn’s theory of communication, in what have been called “Horn </a:t>
            </a:r>
            <a:r>
              <a:rPr lang="en-US" baseline="0" dirty="0" err="1" smtClean="0"/>
              <a:t>implicatures</a:t>
            </a:r>
            <a:r>
              <a:rPr lang="en-US" baseline="0" dirty="0" smtClean="0"/>
              <a:t>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consider the sentences….both of these have the same </a:t>
            </a:r>
            <a:r>
              <a:rPr lang="en-US" baseline="0" dirty="0" err="1" smtClean="0"/>
              <a:t>denotational</a:t>
            </a:r>
            <a:r>
              <a:rPr lang="en-US" baseline="0" dirty="0" smtClean="0"/>
              <a:t> value (they refer to the </a:t>
            </a:r>
            <a:r>
              <a:rPr lang="en-US" baseline="0" dirty="0" err="1" smtClean="0"/>
              <a:t>sucessful</a:t>
            </a:r>
            <a:r>
              <a:rPr lang="en-US" baseline="0" dirty="0" smtClean="0"/>
              <a:t> starting of a car), but one is longer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suggestion is that these two sentences differ in their USAGE (typical more predictable vs. </a:t>
            </a:r>
            <a:r>
              <a:rPr lang="en-US" baseline="0" dirty="0" err="1" smtClean="0"/>
              <a:t>atyipcal</a:t>
            </a:r>
            <a:r>
              <a:rPr lang="en-US" baseline="0" dirty="0" smtClean="0"/>
              <a:t>, perhaps where the battery was almost dead)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Similary</a:t>
            </a:r>
            <a:r>
              <a:rPr lang="en-US" baseline="0" dirty="0" smtClean="0"/>
              <a:t>, a UID theory of communication also predicts this tradeoff – where the proposal here is that the speakers tries to </a:t>
            </a:r>
            <a:r>
              <a:rPr lang="en-US" b="1" baseline="0" dirty="0" smtClean="0"/>
              <a:t>keep the amount of information constant across the speech stream</a:t>
            </a:r>
            <a:r>
              <a:rPr lang="en-US" baseline="0" dirty="0" smtClean="0"/>
              <a:t>, causing </a:t>
            </a:r>
            <a:r>
              <a:rPr lang="en-US" baseline="0" dirty="0" err="1" smtClean="0"/>
              <a:t>unpredicable</a:t>
            </a:r>
            <a:r>
              <a:rPr lang="en-US" baseline="0" dirty="0" smtClean="0"/>
              <a:t> meanings to be lengthened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here’s a plotting showing an inverse relationship between the </a:t>
            </a:r>
            <a:r>
              <a:rPr lang="en-US" baseline="0" dirty="0" err="1" smtClean="0"/>
              <a:t>predictableity</a:t>
            </a:r>
            <a:r>
              <a:rPr lang="en-US" baseline="0" dirty="0" smtClean="0"/>
              <a:t> of a syllable and it’s length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-- costlier less </a:t>
            </a:r>
            <a:r>
              <a:rPr lang="en-US" baseline="0" dirty="0" err="1" smtClean="0"/>
              <a:t>frequeint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* semantic </a:t>
            </a:r>
            <a:r>
              <a:rPr lang="en-US" baseline="0" dirty="0" err="1" smtClean="0"/>
              <a:t>markedness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THERES EVIDENCE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ONE EXAMPLES…..WHERE YOU CAN MAKE A a prior arguments about the relative complexity of different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AND TODAY, I’m going to explore the most general prediction of this principle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Ill START by asking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negation: give some </a:t>
            </a:r>
            <a:r>
              <a:rPr lang="en-US" baseline="0" dirty="0" err="1" smtClean="0"/>
              <a:t>specfic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this idea of a complexity bias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 particular that meanings that are less predictable in context should be longer than more predictable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priori arguments about the relative complexities of different concepts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Can be interpreted as complexity sometimes? (e.g. negation case) but also circular without external metrics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80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6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did an </a:t>
            </a:r>
            <a:r>
              <a:rPr lang="en-US" dirty="0" err="1" smtClean="0"/>
              <a:t>analgous</a:t>
            </a:r>
            <a:r>
              <a:rPr lang="en-US" dirty="0" smtClean="0"/>
              <a:t> study with</a:t>
            </a:r>
            <a:r>
              <a:rPr lang="en-US" baseline="0" dirty="0" smtClean="0"/>
              <a:t> the artificial objects, and we see the same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16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4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7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04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574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Phonology,</a:t>
            </a:r>
            <a:r>
              <a:rPr lang="en-US" baseline="0" dirty="0" smtClean="0">
                <a:latin typeface="Avenir Book" charset="0"/>
                <a:ea typeface="Avenir Book" charset="0"/>
                <a:cs typeface="Avenir Book" charset="0"/>
              </a:rPr>
              <a:t> number of lexical items and morphological 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38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I’m going to present three studies related</a:t>
            </a:r>
            <a:r>
              <a:rPr lang="en-US" baseline="0" dirty="0" smtClean="0"/>
              <a:t> to this bias: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first</a:t>
            </a:r>
            <a:r>
              <a:rPr lang="en-US" baseline="0" dirty="0" smtClean="0"/>
              <a:t> step in testing the </a:t>
            </a:r>
            <a:r>
              <a:rPr lang="en-US" baseline="0" dirty="0" err="1" smtClean="0"/>
              <a:t>compexity</a:t>
            </a:r>
            <a:r>
              <a:rPr lang="en-US" baseline="0" dirty="0" smtClean="0"/>
              <a:t> bias</a:t>
            </a:r>
            <a:endParaRPr lang="en-US" dirty="0" smtClean="0"/>
          </a:p>
          <a:p>
            <a:r>
              <a:rPr lang="en-US" dirty="0" smtClean="0"/>
              <a:t>The task was very simple</a:t>
            </a:r>
            <a:r>
              <a:rPr lang="en-US" baseline="0" dirty="0" smtClean="0"/>
              <a:t> – we </a:t>
            </a:r>
            <a:r>
              <a:rPr lang="en-US" baseline="0" dirty="0" err="1" smtClean="0"/>
              <a:t>presnenct</a:t>
            </a:r>
            <a:r>
              <a:rPr lang="en-US" baseline="0" dirty="0" smtClean="0"/>
              <a:t> subjects with an object asked them to rate how complicated the object was, using a slider scale</a:t>
            </a:r>
            <a:endParaRPr lang="en-US" dirty="0" smtClean="0"/>
          </a:p>
          <a:p>
            <a:r>
              <a:rPr lang="en-US" b="1" dirty="0" smtClean="0"/>
              <a:t>--</a:t>
            </a:r>
            <a:r>
              <a:rPr lang="en-US" b="1" baseline="0" dirty="0" smtClean="0"/>
              <a:t> 60 objects</a:t>
            </a:r>
            <a:endParaRPr lang="en-US" b="1" dirty="0" smtClean="0"/>
          </a:p>
          <a:p>
            <a:r>
              <a:rPr lang="en-US" b="1" dirty="0" smtClean="0"/>
              <a:t>10 objects per subject</a:t>
            </a:r>
          </a:p>
          <a:p>
            <a:r>
              <a:rPr lang="en-US" b="1" dirty="0" smtClean="0"/>
              <a:t>** Turk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yielded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ordering of the objects in terms of complexity.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area all 60 objects sorted from least complex to most complex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second sample of 60 participants gave ratings that were highly correlated with those of the first sample,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realiabilit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.94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next presented subjects with a simple mapping task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presented the with a novel word, and their task was simply to guess the meaning of that word given two of our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manipulated both…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short words were 2 </a:t>
            </a:r>
            <a:r>
              <a:rPr lang="en-US" baseline="0" dirty="0" err="1" smtClean="0"/>
              <a:t>syl</a:t>
            </a:r>
            <a:r>
              <a:rPr lang="en-US" baseline="0" dirty="0" smtClean="0"/>
              <a:t>, and the long words were 4 </a:t>
            </a:r>
            <a:r>
              <a:rPr lang="en-US" baseline="0" dirty="0" err="1" smtClean="0"/>
              <a:t>syllabes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C22DD-2755-344A-BA2E-A1EBB144B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5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26.tiff"/><Relationship Id="rId5" Type="http://schemas.openxmlformats.org/officeDocument/2006/relationships/image" Target="../media/image52.tiff"/><Relationship Id="rId6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31" y="3582450"/>
            <a:ext cx="8541662" cy="2893301"/>
          </a:xfrm>
        </p:spPr>
        <p:txBody>
          <a:bodyPr>
            <a:normAutofit lnSpcReduction="10000"/>
          </a:bodyPr>
          <a:lstStyle/>
          <a:p>
            <a:r>
              <a:rPr lang="en-US" sz="2800" i="1" dirty="0" smtClean="0">
                <a:solidFill>
                  <a:schemeClr val="tx1"/>
                </a:solidFill>
              </a:rPr>
              <a:t>Molly Lewis and Michael C. Frank</a:t>
            </a:r>
          </a:p>
          <a:p>
            <a:r>
              <a:rPr lang="en-US" sz="2800" i="1" dirty="0" smtClean="0">
                <a:solidFill>
                  <a:schemeClr val="tx1"/>
                </a:solidFill>
              </a:rPr>
              <a:t>Stanford University</a:t>
            </a: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i="1" dirty="0">
                <a:solidFill>
                  <a:schemeClr val="tx1"/>
                </a:solidFill>
              </a:rPr>
              <a:t>23 March 2016</a:t>
            </a:r>
          </a:p>
          <a:p>
            <a:endParaRPr lang="en-US" sz="3500" i="1" dirty="0" smtClean="0">
              <a:solidFill>
                <a:schemeClr val="tx1"/>
              </a:solidFill>
            </a:endParaRPr>
          </a:p>
          <a:p>
            <a:endParaRPr lang="en-US" sz="2800" i="1" dirty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321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5151" y="1660446"/>
            <a:ext cx="839161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Learnability pressures influence information density in the lexicon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1185" y="749152"/>
            <a:ext cx="7615295" cy="2735529"/>
            <a:chOff x="1261185" y="749152"/>
            <a:chExt cx="7615295" cy="2735529"/>
          </a:xfrm>
        </p:grpSpPr>
        <p:sp>
          <p:nvSpPr>
            <p:cNvPr id="35" name="Rectangle 34"/>
            <p:cNvSpPr/>
            <p:nvPr/>
          </p:nvSpPr>
          <p:spPr>
            <a:xfrm>
              <a:off x="1261185" y="1846925"/>
              <a:ext cx="7600047" cy="5368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66868" y="2382973"/>
              <a:ext cx="7608278" cy="53684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1185" y="1310080"/>
              <a:ext cx="7608278" cy="5368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4327" y="2911233"/>
              <a:ext cx="7611257" cy="57344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68202" y="749152"/>
              <a:ext cx="7608278" cy="567695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7" y="691282"/>
            <a:ext cx="7736541" cy="28722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8990" y="4507011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5704" y="2066253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41" y="751268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790" y="126176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841" y="1834097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841" y="2381525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841" y="2935826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30" name="Picture 29" descr="obj_29_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24" y="5181080"/>
            <a:ext cx="1120588" cy="1120588"/>
          </a:xfrm>
          <a:prstGeom prst="rect">
            <a:avLst/>
          </a:prstGeom>
        </p:spPr>
      </p:pic>
      <p:pic>
        <p:nvPicPr>
          <p:cNvPr id="3" name="Picture 2" descr="obj_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25" y="5076492"/>
            <a:ext cx="1284940" cy="1284940"/>
          </a:xfrm>
          <a:prstGeom prst="rect">
            <a:avLst/>
          </a:prstGeom>
        </p:spPr>
      </p:pic>
      <p:pic>
        <p:nvPicPr>
          <p:cNvPr id="40" name="Picture 39" descr="realobjs.pdf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6" y="685172"/>
            <a:ext cx="7736541" cy="2872249"/>
          </a:xfrm>
          <a:prstGeom prst="rect">
            <a:avLst/>
          </a:prstGeom>
        </p:spPr>
      </p:pic>
      <p:sp>
        <p:nvSpPr>
          <p:cNvPr id="32" name="Donut 31"/>
          <p:cNvSpPr/>
          <p:nvPr/>
        </p:nvSpPr>
        <p:spPr>
          <a:xfrm>
            <a:off x="1180604" y="599751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1180604" y="2850870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Results</a:t>
            </a:r>
            <a:endParaRPr lang="en-US" dirty="0"/>
          </a:p>
        </p:txBody>
      </p:sp>
      <p:pic>
        <p:nvPicPr>
          <p:cNvPr id="5" name="Picture 4" descr="complexity_big3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3" y="1417638"/>
            <a:ext cx="7620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0747" y="1402697"/>
            <a:ext cx="8558416" cy="3916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13841" y="6463279"/>
            <a:ext cx="115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1500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195303" y="3443715"/>
            <a:ext cx="33050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Avenir Book"/>
                <a:cs typeface="Avenir Book"/>
              </a:rPr>
              <a:t>Target object biased </a:t>
            </a:r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457201" y="1370328"/>
            <a:ext cx="0" cy="5747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object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48810" y="6213110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79051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Study 1: A productive complexity bias with novel words and objects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Also holds for artificial objects.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Next: Is this bias present in natural languages?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Study 2: Explicit complexity norms for real English words</a:t>
            </a:r>
            <a:endParaRPr lang="en-US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Discussion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13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73" y="274638"/>
            <a:ext cx="83652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2a: English 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73" y="15632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Rate words for complexity</a:t>
            </a:r>
          </a:p>
        </p:txBody>
      </p:sp>
      <p:pic>
        <p:nvPicPr>
          <p:cNvPr id="6" name="Picture 5" descr="Screen Shot 2014-04-11 at 7.2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99" y="2505104"/>
            <a:ext cx="6375843" cy="339113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89876" y="3540441"/>
            <a:ext cx="1521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"/>
                <a:cs typeface="Times"/>
              </a:rPr>
              <a:t>alphabet</a:t>
            </a:r>
            <a:endParaRPr lang="en-US" sz="28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593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2021"/>
            <a:ext cx="3487270" cy="5069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Normed 499 </a:t>
            </a:r>
            <a:r>
              <a:rPr lang="en-US" sz="2400" dirty="0"/>
              <a:t>English </a:t>
            </a:r>
            <a:r>
              <a:rPr lang="en-US" sz="2400" dirty="0" smtClean="0"/>
              <a:t>words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30 words/</a:t>
            </a:r>
            <a:r>
              <a:rPr lang="en-US" sz="2400" dirty="0" smtClean="0"/>
              <a:t>participant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 = 250 participants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6" y="1918742"/>
            <a:ext cx="4340384" cy="32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2358"/>
            <a:ext cx="8229600" cy="1143000"/>
          </a:xfrm>
        </p:spPr>
        <p:txBody>
          <a:bodyPr/>
          <a:lstStyle/>
          <a:p>
            <a:r>
              <a:rPr lang="en-US" dirty="0" smtClean="0"/>
              <a:t>Study 2a: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6707" y="1342862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Log frequency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.60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34806" y="6468978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250</a:t>
            </a:r>
            <a:endParaRPr lang="en-US" dirty="0"/>
          </a:p>
        </p:txBody>
      </p:sp>
      <p:pic>
        <p:nvPicPr>
          <p:cNvPr id="3" name="Picture 2" descr="Rplot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1" y="1290521"/>
            <a:ext cx="5369463" cy="54730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97964" y="5205307"/>
            <a:ext cx="11480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9401" y="1290521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16707" y="4698328"/>
            <a:ext cx="3049220" cy="1015663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Reliable controlling for concreteness, </a:t>
            </a:r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amiliarity </a:t>
            </a:r>
          </a:p>
          <a:p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nd </a:t>
            </a:r>
            <a:r>
              <a:rPr lang="en-US" sz="2000" b="1" dirty="0" err="1">
                <a:solidFill>
                  <a:srgbClr val="FF0000"/>
                </a:solidFill>
                <a:latin typeface="Avenir Book"/>
                <a:cs typeface="Avenir Book"/>
              </a:rPr>
              <a:t>i</a:t>
            </a:r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magability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 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6707" y="2462365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Surprisal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S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.59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5517" y="3582336"/>
            <a:ext cx="1479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Phonemes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</a:t>
            </a:r>
            <a:r>
              <a:rPr lang="en-US" sz="2400" dirty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.69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490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2b: Cross-linguistic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0329" cy="491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Evidence that complexity is related to length in English (controlling for other semantic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But: does this extend to other languages?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Examined relationship between word lengths for normed words in 80 languages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 translate </a:t>
            </a:r>
          </a:p>
          <a:p>
            <a:pPr lvl="1"/>
            <a:r>
              <a:rPr lang="en-US" dirty="0" smtClean="0"/>
              <a:t>Native speakers hand-checked 12 languages</a:t>
            </a:r>
          </a:p>
          <a:p>
            <a:pPr lvl="1"/>
            <a:r>
              <a:rPr lang="en-US" dirty="0" smtClean="0"/>
              <a:t>Accuracy: 92%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8" name="Picture 7" descr="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9" name="Picture 8" descr="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0" y="1296895"/>
            <a:ext cx="9144000" cy="548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1323" y="6444741"/>
            <a:ext cx="25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  <a:sym typeface="Wingdings"/>
              </a:rPr>
              <a:t># open class words = </a:t>
            </a:r>
            <a:r>
              <a:rPr lang="en-US" sz="1600" dirty="0">
                <a:latin typeface="Avenir Book"/>
                <a:cs typeface="Avenir Book"/>
                <a:sym typeface="Wingdings"/>
              </a:rPr>
              <a:t>4</a:t>
            </a:r>
            <a:r>
              <a:rPr lang="en-US" sz="1600" dirty="0" smtClean="0">
                <a:latin typeface="Avenir Book"/>
                <a:cs typeface="Avenir Book"/>
                <a:sym typeface="Wingdings"/>
              </a:rPr>
              <a:t>53</a:t>
            </a:r>
            <a:r>
              <a:rPr lang="en-US" sz="1600" dirty="0" smtClean="0"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1315" y="11028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Correlation between complexity norm and word length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48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75" y="1168400"/>
            <a:ext cx="9988550" cy="5933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82" y="2267870"/>
            <a:ext cx="3270935" cy="19625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the bias come from?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074" y="4686245"/>
            <a:ext cx="82909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venir Book"/>
                <a:cs typeface="Avenir Book"/>
              </a:rPr>
              <a:t>Over time, complexity </a:t>
            </a:r>
            <a:r>
              <a:rPr lang="en-US" sz="2800" dirty="0">
                <a:latin typeface="Avenir Book"/>
                <a:cs typeface="Avenir Book"/>
              </a:rPr>
              <a:t>bias in </a:t>
            </a:r>
            <a:r>
              <a:rPr lang="en-US" sz="2800" i="1" dirty="0">
                <a:latin typeface="Avenir Book"/>
                <a:cs typeface="Avenir Book"/>
              </a:rPr>
              <a:t>individual </a:t>
            </a:r>
            <a:r>
              <a:rPr lang="en-US" sz="2800" i="1" dirty="0" smtClean="0">
                <a:latin typeface="Avenir Book"/>
                <a:cs typeface="Avenir Book"/>
              </a:rPr>
              <a:t>speakers</a:t>
            </a:r>
            <a:r>
              <a:rPr lang="en-US" sz="2800" dirty="0">
                <a:latin typeface="Avenir Book"/>
                <a:cs typeface="Avenir Book"/>
              </a:rPr>
              <a:t> </a:t>
            </a:r>
            <a:r>
              <a:rPr lang="en-US" sz="2800" dirty="0" smtClean="0">
                <a:latin typeface="Avenir Book"/>
                <a:cs typeface="Avenir Book"/>
              </a:rPr>
              <a:t>leads </a:t>
            </a:r>
            <a:r>
              <a:rPr lang="en-US" sz="2800" dirty="0">
                <a:latin typeface="Avenir Book"/>
                <a:cs typeface="Avenir Book"/>
              </a:rPr>
              <a:t>to </a:t>
            </a:r>
            <a:r>
              <a:rPr lang="en-US" sz="2800" dirty="0" smtClean="0">
                <a:latin typeface="Avenir Book"/>
                <a:cs typeface="Avenir Book"/>
              </a:rPr>
              <a:t>the same </a:t>
            </a:r>
            <a:r>
              <a:rPr lang="en-US" sz="2800" dirty="0">
                <a:latin typeface="Avenir Book"/>
                <a:cs typeface="Avenir Book"/>
              </a:rPr>
              <a:t>regularity emerging in </a:t>
            </a:r>
            <a:r>
              <a:rPr lang="en-US" sz="2800" i="1" dirty="0">
                <a:latin typeface="Avenir Book"/>
                <a:cs typeface="Avenir Book"/>
              </a:rPr>
              <a:t>the structure of the lexicon</a:t>
            </a:r>
          </a:p>
        </p:txBody>
      </p:sp>
      <p:pic>
        <p:nvPicPr>
          <p:cNvPr id="16" name="Picture 15" descr="Screen Shot 2015-02-16 at 9.03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4" y="2450085"/>
            <a:ext cx="2622077" cy="1448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074" y="176513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Productive </a:t>
            </a:r>
            <a:r>
              <a:rPr lang="en-US" sz="2000" b="1" dirty="0">
                <a:latin typeface="Avenir Book"/>
                <a:cs typeface="Avenir Book"/>
              </a:rPr>
              <a:t>c</a:t>
            </a:r>
            <a:r>
              <a:rPr lang="en-US" sz="2000" b="1" dirty="0" smtClean="0">
                <a:latin typeface="Avenir Book"/>
                <a:cs typeface="Avenir Book"/>
              </a:rPr>
              <a:t>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169" y="1786807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Lexical complexity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862138" y="2713054"/>
            <a:ext cx="1102754" cy="5515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2152"/>
          <a:stretch/>
        </p:blipFill>
        <p:spPr>
          <a:xfrm>
            <a:off x="0" y="-14992"/>
            <a:ext cx="9163989" cy="4663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4" y="1326005"/>
            <a:ext cx="7391400" cy="137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2698230"/>
            <a:ext cx="10658143" cy="1978701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891489" y="4793640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However, limits to arbitrariness</a:t>
            </a:r>
            <a:endParaRPr lang="en-US" b="1" dirty="0" smtClean="0"/>
          </a:p>
          <a:p>
            <a:pPr marL="0" indent="0">
              <a:buNone/>
            </a:pPr>
            <a:r>
              <a:rPr lang="en-US" sz="1800" dirty="0" smtClean="0"/>
              <a:t>K</a:t>
            </a:r>
            <a:r>
              <a:rPr lang="tr-TR" sz="1800" dirty="0" smtClean="0"/>
              <a:t>ö</a:t>
            </a:r>
            <a:r>
              <a:rPr lang="en-US" sz="1800" dirty="0" err="1" smtClean="0"/>
              <a:t>hler</a:t>
            </a:r>
            <a:r>
              <a:rPr lang="en-US" sz="1800" dirty="0" smtClean="0"/>
              <a:t>, 1929; Maurer et al., 2006; Ramachandran &amp; Hubbard, 2001; </a:t>
            </a:r>
            <a:r>
              <a:rPr lang="en-US" sz="1800" dirty="0" err="1" smtClean="0"/>
              <a:t>Dingemanse</a:t>
            </a:r>
            <a:r>
              <a:rPr lang="en-US" sz="1800" dirty="0" smtClean="0"/>
              <a:t> et al., 2015; Farmer, Christiansen, &amp; Monaghan, 2006; </a:t>
            </a:r>
            <a:r>
              <a:rPr lang="en-US" sz="1800" dirty="0" err="1" smtClean="0"/>
              <a:t>Zipf</a:t>
            </a:r>
            <a:r>
              <a:rPr lang="en-US" sz="1800" dirty="0" smtClean="0"/>
              <a:t>, 1936; </a:t>
            </a:r>
            <a:r>
              <a:rPr lang="en-US" sz="1800" dirty="0" err="1" smtClean="0"/>
              <a:t>Piantadosi</a:t>
            </a:r>
            <a:r>
              <a:rPr lang="en-US" sz="1800" dirty="0" smtClean="0"/>
              <a:t>, </a:t>
            </a:r>
            <a:r>
              <a:rPr lang="en-US" sz="1800" dirty="0" err="1" smtClean="0"/>
              <a:t>Tily</a:t>
            </a:r>
            <a:r>
              <a:rPr lang="en-US" sz="1800" dirty="0" smtClean="0"/>
              <a:t>, &amp; Gibson, 2011)</a:t>
            </a:r>
          </a:p>
        </p:txBody>
      </p:sp>
    </p:spTree>
    <p:extLst>
      <p:ext uri="{BB962C8B-B14F-4D97-AF65-F5344CB8AC3E}">
        <p14:creationId xmlns:p14="http://schemas.microsoft.com/office/powerpoint/2010/main" val="6555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</a:t>
            </a:r>
            <a:r>
              <a:rPr lang="en-US" dirty="0" smtClean="0"/>
              <a:t>the </a:t>
            </a:r>
            <a:r>
              <a:rPr lang="en-US" dirty="0"/>
              <a:t>bias come from?</a:t>
            </a:r>
          </a:p>
        </p:txBody>
      </p:sp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131935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5866693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5799610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6918" y="6248567"/>
            <a:ext cx="257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Language change </a:t>
            </a:r>
          </a:p>
          <a:p>
            <a:r>
              <a:rPr lang="en-US" b="1" i="1" dirty="0" smtClean="0">
                <a:latin typeface="Avenir Book"/>
                <a:cs typeface="Avenir Book"/>
              </a:rPr>
              <a:t>timescale (many years)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0348" y="6319115"/>
            <a:ext cx="6139534" cy="29049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5760861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189" y="1579081"/>
            <a:ext cx="799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Differences in cross-linguistic pressures at the in-the-moment timescale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999" y="2457908"/>
            <a:ext cx="74878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…lead </a:t>
            </a:r>
            <a:r>
              <a:rPr lang="en-US" sz="28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to differences at the </a:t>
            </a:r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language change timescale.</a:t>
            </a:r>
            <a:r>
              <a:rPr lang="en-US" sz="2800" b="1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(Linguistic Niche Hypothesis; </a:t>
            </a:r>
            <a:r>
              <a:rPr lang="tr-TR" b="1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b="1" dirty="0" err="1"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2010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`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143503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5907757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5840674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5801925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312402" y="3320502"/>
            <a:ext cx="462610" cy="762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2097774" y="3312377"/>
            <a:ext cx="2333456" cy="109941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867502" y="1362935"/>
            <a:ext cx="3654476" cy="1949442"/>
            <a:chOff x="917524" y="1445523"/>
            <a:chExt cx="3654476" cy="1949442"/>
          </a:xfrm>
        </p:grpSpPr>
        <p:grpSp>
          <p:nvGrpSpPr>
            <p:cNvPr id="15" name="Group 14"/>
            <p:cNvGrpSpPr/>
            <p:nvPr/>
          </p:nvGrpSpPr>
          <p:grpSpPr>
            <a:xfrm>
              <a:off x="1096620" y="1587419"/>
              <a:ext cx="3475380" cy="1724038"/>
              <a:chOff x="6168691" y="4968090"/>
              <a:chExt cx="3475380" cy="172403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05922" y="5530645"/>
                <a:ext cx="2438149" cy="1161483"/>
                <a:chOff x="1753253" y="5083041"/>
                <a:chExt cx="2767504" cy="131838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998182" y="5205506"/>
                  <a:ext cx="1612896" cy="86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965029" y="5345490"/>
                  <a:ext cx="950319" cy="8966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3124408" y="5292101"/>
                  <a:ext cx="522539" cy="8634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1753253" y="516998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915348" y="61196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611078" y="508304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336026" y="5751871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203290" y="603209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168691" y="4968090"/>
                <a:ext cx="956844" cy="562555"/>
                <a:chOff x="5838948" y="1457448"/>
                <a:chExt cx="1086098" cy="638547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7202035" y="5127274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6" name="Rounded Rectangle 65"/>
            <p:cNvSpPr/>
            <p:nvPr/>
          </p:nvSpPr>
          <p:spPr>
            <a:xfrm>
              <a:off x="917524" y="1445523"/>
              <a:ext cx="3127456" cy="194944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39800" y="2300340"/>
            <a:ext cx="2694505" cy="1449896"/>
            <a:chOff x="4578595" y="1721248"/>
            <a:chExt cx="2694505" cy="1449896"/>
          </a:xfrm>
        </p:grpSpPr>
        <p:grpSp>
          <p:nvGrpSpPr>
            <p:cNvPr id="33" name="Group 32"/>
            <p:cNvGrpSpPr/>
            <p:nvPr/>
          </p:nvGrpSpPr>
          <p:grpSpPr>
            <a:xfrm>
              <a:off x="4721068" y="1840320"/>
              <a:ext cx="2353091" cy="1172357"/>
              <a:chOff x="6546693" y="1799947"/>
              <a:chExt cx="2353091" cy="11723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6546693" y="2191376"/>
                <a:ext cx="956844" cy="562555"/>
                <a:chOff x="5838948" y="1457448"/>
                <a:chExt cx="1086098" cy="638547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/>
                <p:cNvCxnSpPr>
                  <a:stCxn id="37" idx="6"/>
                  <a:endCxn id="39" idx="2"/>
                </p:cNvCxnSpPr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37" idx="5"/>
                  <a:endCxn id="38" idx="2"/>
                </p:cNvCxnSpPr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39" idx="3"/>
                  <a:endCxn id="38" idx="7"/>
                </p:cNvCxnSpPr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7928013" y="1827795"/>
                <a:ext cx="971771" cy="1144509"/>
                <a:chOff x="7335239" y="1334982"/>
                <a:chExt cx="1103042" cy="1299114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7335239" y="202499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80514" y="238916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8176408" y="1995549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580168" y="2118014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544299" y="2234051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8089574" y="2204609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7577819" y="145744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8193352" y="1334982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880514" y="1717964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457704" y="1692987"/>
                  <a:ext cx="191976" cy="3320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7786879" y="1666507"/>
                  <a:ext cx="129504" cy="873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8087800" y="1910586"/>
                  <a:ext cx="124477" cy="1208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822748" y="1457447"/>
                  <a:ext cx="370604" cy="122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8298873" y="1579911"/>
                  <a:ext cx="16944" cy="4156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7475059" y="1799947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8595" y="1721248"/>
              <a:ext cx="2694505" cy="14498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9377" y="1850159"/>
            <a:ext cx="2048893" cy="1470343"/>
            <a:chOff x="6637907" y="3340842"/>
            <a:chExt cx="2048893" cy="1470343"/>
          </a:xfrm>
        </p:grpSpPr>
        <p:grpSp>
          <p:nvGrpSpPr>
            <p:cNvPr id="57" name="Group 56"/>
            <p:cNvGrpSpPr/>
            <p:nvPr/>
          </p:nvGrpSpPr>
          <p:grpSpPr>
            <a:xfrm>
              <a:off x="6853876" y="3394964"/>
              <a:ext cx="1702398" cy="1386726"/>
              <a:chOff x="759976" y="4757514"/>
              <a:chExt cx="1702398" cy="1386726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lum contrast="-23000"/>
              </a:blip>
              <a:stretch>
                <a:fillRect/>
              </a:stretch>
            </p:blipFill>
            <p:spPr>
              <a:xfrm flipH="1">
                <a:off x="759976" y="4757514"/>
                <a:ext cx="507713" cy="132735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0021" y="5316967"/>
                <a:ext cx="642353" cy="827273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43053" y="5446003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637907" y="3340842"/>
              <a:ext cx="2048893" cy="147034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b="21295"/>
          <a:stretch/>
        </p:blipFill>
        <p:spPr>
          <a:xfrm>
            <a:off x="6605084" y="4093535"/>
            <a:ext cx="1570267" cy="1235890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H="1">
            <a:off x="2132051" y="3442447"/>
            <a:ext cx="4207749" cy="1434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6326683" y="4114089"/>
            <a:ext cx="2048893" cy="14703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2132051" y="4653963"/>
            <a:ext cx="4194632" cy="799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457200" y="97661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Linguistic Niche Hypothesis</a:t>
            </a:r>
            <a:endParaRPr lang="en-US" sz="4000" dirty="0"/>
          </a:p>
        </p:txBody>
      </p:sp>
      <p:sp>
        <p:nvSpPr>
          <p:cNvPr id="97" name="Rectangle 96"/>
          <p:cNvSpPr/>
          <p:nvPr/>
        </p:nvSpPr>
        <p:spPr>
          <a:xfrm>
            <a:off x="7515763" y="6423381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Nettle, 2012)</a:t>
            </a:r>
          </a:p>
        </p:txBody>
      </p:sp>
    </p:spTree>
    <p:extLst>
      <p:ext uri="{BB962C8B-B14F-4D97-AF65-F5344CB8AC3E}">
        <p14:creationId xmlns:p14="http://schemas.microsoft.com/office/powerpoint/2010/main" val="764139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Origins of complexity bias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98471" y="4441372"/>
            <a:ext cx="1257300" cy="81642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854404" y="5306787"/>
            <a:ext cx="3951514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Predict this variability with population size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3" y="1642685"/>
            <a:ext cx="5647878" cy="4701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4" y="1650761"/>
            <a:ext cx="5638177" cy="46935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50932" y="1403323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Method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507579"/>
            <a:ext cx="8686800" cy="35740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Test for linear relationship between complexity bias and population </a:t>
            </a:r>
            <a:r>
              <a:rPr lang="en-US" sz="2800" dirty="0" smtClean="0"/>
              <a:t>size, estimated from </a:t>
            </a:r>
            <a:r>
              <a:rPr lang="en-US" sz="2800" dirty="0" err="1" smtClean="0"/>
              <a:t>Ethnologue</a:t>
            </a:r>
            <a:r>
              <a:rPr lang="en-US" sz="2800" dirty="0" smtClean="0"/>
              <a:t> </a:t>
            </a:r>
            <a:r>
              <a:rPr lang="en-US" sz="2000" dirty="0" smtClean="0"/>
              <a:t>(Gordon, 2005)</a:t>
            </a:r>
            <a:endParaRPr lang="en-US" sz="2000" dirty="0" smtClean="0"/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A challenge: non-independence</a:t>
            </a:r>
          </a:p>
          <a:p>
            <a:pPr lvl="1"/>
            <a:r>
              <a:rPr lang="en-US" sz="2400" dirty="0" smtClean="0"/>
              <a:t>Genetic relatedness</a:t>
            </a:r>
          </a:p>
          <a:p>
            <a:pPr lvl="1"/>
            <a:r>
              <a:rPr lang="en-US" sz="2400" dirty="0"/>
              <a:t>Language </a:t>
            </a:r>
            <a:r>
              <a:rPr lang="en-US" sz="2400" dirty="0" smtClean="0"/>
              <a:t>contact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57150" indent="0">
              <a:buNone/>
            </a:pPr>
            <a:r>
              <a:rPr lang="en-US" sz="2800" dirty="0" smtClean="0"/>
              <a:t>One solution: Mixed-effect models </a:t>
            </a:r>
            <a:r>
              <a:rPr lang="en-US" sz="2000" dirty="0"/>
              <a:t>(Jaeger et </a:t>
            </a:r>
            <a:r>
              <a:rPr lang="en-US" sz="2000" dirty="0" smtClean="0"/>
              <a:t>al., </a:t>
            </a:r>
            <a:r>
              <a:rPr lang="en-US" sz="2000" dirty="0"/>
              <a:t>2011</a:t>
            </a:r>
            <a:r>
              <a:rPr lang="en-US" sz="2000" dirty="0" smtClean="0"/>
              <a:t>)</a:t>
            </a:r>
            <a:endParaRPr lang="en-US" sz="18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41937" y="4884444"/>
            <a:ext cx="8767371" cy="3991131"/>
            <a:chOff x="996846" y="4622592"/>
            <a:chExt cx="8767371" cy="3991131"/>
          </a:xfrm>
        </p:grpSpPr>
        <p:sp>
          <p:nvSpPr>
            <p:cNvPr id="5" name="Rounded Rectangle 4"/>
            <p:cNvSpPr/>
            <p:nvPr/>
          </p:nvSpPr>
          <p:spPr>
            <a:xfrm>
              <a:off x="996846" y="5171604"/>
              <a:ext cx="7308954" cy="1020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161736" y="4622592"/>
              <a:ext cx="8602481" cy="39911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1" indent="-457200"/>
              <a:endParaRPr lang="en-US" sz="1600" dirty="0" smtClean="0"/>
            </a:p>
            <a:p>
              <a:pPr marL="914400" lvl="1" indent="-457200"/>
              <a:endParaRPr lang="en-US" sz="1600" b="1" dirty="0" smtClean="0"/>
            </a:p>
            <a:p>
              <a:pPr marL="0" indent="0">
                <a:buFont typeface="Arial"/>
                <a:buNone/>
              </a:pPr>
              <a:r>
                <a:rPr lang="en-US" sz="1600" b="1" dirty="0" err="1">
                  <a:latin typeface="Andale Mono" charset="0"/>
                  <a:ea typeface="Andale Mono" charset="0"/>
                  <a:cs typeface="Andale Mono" charset="0"/>
                </a:rPr>
                <a:t>c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omplexity.bias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∼ population + 	</a:t>
              </a:r>
              <a:endParaRPr lang="en-US" sz="1600" b="1" dirty="0">
                <a:latin typeface="Andale Mono" charset="0"/>
                <a:ea typeface="Andale Mono" charset="0"/>
                <a:cs typeface="Andale Mono" charset="0"/>
              </a:endParaRPr>
            </a:p>
            <a:p>
              <a:pPr marL="0" indent="0">
                <a:buFont typeface="Arial"/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               (population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language.family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 +</a:t>
              </a:r>
            </a:p>
            <a:p>
              <a:pPr marL="0" indent="0"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	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			  (1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origin.country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  <a:p>
              <a:pPr marL="57150" indent="0">
                <a:buFont typeface="Arial"/>
                <a:buNone/>
              </a:pPr>
              <a:endParaRPr lang="en-US" sz="2800" dirty="0" smtClean="0"/>
            </a:p>
            <a:p>
              <a:pPr marL="0" indent="0">
                <a:buFont typeface="Arial"/>
                <a:buNone/>
              </a:pPr>
              <a:endParaRPr lang="en-US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8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3178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Languages spoken by more people have smaller bias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874838"/>
            <a:ext cx="6066234" cy="4573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7950" y="2084388"/>
            <a:ext cx="2015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Raw correlation: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-.29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7950" y="3311029"/>
            <a:ext cx="2493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Mixed-effect model: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t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-2.81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6729" y="1474788"/>
            <a:ext cx="5044071" cy="4251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-5732"/>
            <a:ext cx="881742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784" y="310982"/>
            <a:ext cx="8169639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42861" y="1337740"/>
            <a:ext cx="7015561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`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3751" y="1337739"/>
            <a:ext cx="1380675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01400" y="1932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2248768"/>
            <a:ext cx="8658422" cy="4703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3315" y="1780309"/>
            <a:ext cx="6529309" cy="3013156"/>
            <a:chOff x="1678240" y="1780309"/>
            <a:chExt cx="6529309" cy="3013156"/>
          </a:xfrm>
        </p:grpSpPr>
        <p:sp>
          <p:nvSpPr>
            <p:cNvPr id="19" name="Rounded Rectangle 18"/>
            <p:cNvSpPr/>
            <p:nvPr/>
          </p:nvSpPr>
          <p:spPr>
            <a:xfrm>
              <a:off x="1678240" y="1780309"/>
              <a:ext cx="6402740" cy="3013156"/>
            </a:xfrm>
            <a:prstGeom prst="roundRect">
              <a:avLst/>
            </a:prstGeom>
            <a:solidFill>
              <a:srgbClr val="FFFF00">
                <a:alpha val="93000"/>
              </a:srgb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tent Placeholder 1"/>
            <p:cNvSpPr txBox="1">
              <a:spLocks/>
            </p:cNvSpPr>
            <p:nvPr/>
          </p:nvSpPr>
          <p:spPr>
            <a:xfrm>
              <a:off x="1995218" y="2086775"/>
              <a:ext cx="6212331" cy="19646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b="1" dirty="0" smtClean="0"/>
                <a:t>See </a:t>
              </a:r>
              <a:r>
                <a:rPr lang="en-US" b="1" dirty="0" err="1" smtClean="0"/>
                <a:t>CogSci</a:t>
              </a:r>
              <a:r>
                <a:rPr lang="en-US" b="1" dirty="0" smtClean="0"/>
                <a:t> 2016 paper</a:t>
              </a:r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r>
                <a:rPr lang="en-US" b="1" dirty="0" smtClean="0"/>
                <a:t>Browse data: </a:t>
              </a:r>
              <a:endParaRPr lang="en-US" b="1" dirty="0"/>
            </a:p>
            <a:p>
              <a:pPr marL="0" indent="0">
                <a:buFont typeface="Arial"/>
                <a:buNone/>
              </a:pPr>
              <a:r>
                <a:rPr lang="en-US" dirty="0" err="1" smtClean="0"/>
                <a:t>mlewis.shinyapps.io</a:t>
              </a:r>
              <a:r>
                <a:rPr lang="en-US" dirty="0" smtClean="0"/>
                <a:t>/</a:t>
              </a:r>
              <a:r>
                <a:rPr lang="en-US" dirty="0" err="1" smtClean="0"/>
                <a:t>lnhBrowser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1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31817" cy="50485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 smtClean="0"/>
              <a:t>Languages with smaller complexity bias spoken </a:t>
            </a:r>
            <a:r>
              <a:rPr lang="en-US" sz="3500" dirty="0"/>
              <a:t>in </a:t>
            </a:r>
            <a:r>
              <a:rPr lang="en-US" sz="3500" dirty="0" smtClean="0"/>
              <a:t>regions</a:t>
            </a:r>
            <a:r>
              <a:rPr lang="en-US" sz="3500" dirty="0"/>
              <a:t> </a:t>
            </a:r>
            <a:r>
              <a:rPr lang="en-US" sz="3500" dirty="0" smtClean="0"/>
              <a:t>with </a:t>
            </a:r>
            <a:r>
              <a:rPr lang="en-US" sz="3500" dirty="0" smtClean="0"/>
              <a:t>fewer </a:t>
            </a:r>
            <a:r>
              <a:rPr lang="en-US" sz="3500" dirty="0" smtClean="0"/>
              <a:t>speakers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Holds controlling for morphological complexity and word length</a:t>
            </a:r>
          </a:p>
          <a:p>
            <a:pPr marL="457200" lvl="1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Maybe related to variability in word length?</a:t>
            </a:r>
          </a:p>
          <a:p>
            <a:pPr marL="457200" lvl="1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Bigger languages less information-uniform? </a:t>
            </a:r>
          </a:p>
          <a:p>
            <a:pPr lvl="1"/>
            <a:r>
              <a:rPr lang="en-US" sz="2600" dirty="0" smtClean="0"/>
              <a:t>Might rely on other strategies </a:t>
            </a:r>
            <a:r>
              <a:rPr lang="en-US" sz="1900" dirty="0" smtClean="0"/>
              <a:t>(e.g. prosody; Pellegrino, Coupe, &amp; </a:t>
            </a:r>
            <a:r>
              <a:rPr lang="en-US" sz="1900" dirty="0" err="1" smtClean="0"/>
              <a:t>Marsico</a:t>
            </a:r>
            <a:r>
              <a:rPr lang="en-US" sz="1900" dirty="0" smtClean="0"/>
              <a:t>, 2015)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71351" y="1869254"/>
            <a:ext cx="6272649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 smtClean="0"/>
              <a:t>Study 1: </a:t>
            </a:r>
            <a:r>
              <a:rPr lang="en-US" sz="3000" dirty="0" smtClean="0"/>
              <a:t>Speakers </a:t>
            </a:r>
            <a:r>
              <a:rPr lang="en-US" sz="3000" dirty="0"/>
              <a:t>have a productive complexity bias.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Study 2</a:t>
            </a:r>
            <a:r>
              <a:rPr lang="en-US" sz="3000" b="1" dirty="0"/>
              <a:t>: </a:t>
            </a:r>
            <a:r>
              <a:rPr lang="en-US" sz="3000" dirty="0"/>
              <a:t>This bias is present in </a:t>
            </a:r>
            <a:r>
              <a:rPr lang="en-US" sz="3000" dirty="0" smtClean="0"/>
              <a:t>the lexicon of natural </a:t>
            </a:r>
            <a:r>
              <a:rPr lang="en-US" sz="3000" dirty="0"/>
              <a:t>language.</a:t>
            </a:r>
          </a:p>
          <a:p>
            <a:pPr marL="0" indent="0">
              <a:buFont typeface="Arial"/>
              <a:buNone/>
            </a:pPr>
            <a:endParaRPr lang="en-US" sz="3000" dirty="0" smtClean="0"/>
          </a:p>
          <a:p>
            <a:pPr marL="0" indent="0">
              <a:buFont typeface="Arial"/>
              <a:buNone/>
            </a:pPr>
            <a:r>
              <a:rPr lang="en-US" sz="3000" b="1" dirty="0" smtClean="0"/>
              <a:t>Study 3: </a:t>
            </a:r>
            <a:r>
              <a:rPr lang="en-US" sz="3000" dirty="0" smtClean="0"/>
              <a:t>Learnability pressures shape the bias.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pic>
        <p:nvPicPr>
          <p:cNvPr id="7" name="Picture 6" descr="Screen Shot 2015-02-16 at 9.03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5" y="1895775"/>
            <a:ext cx="1850420" cy="1022539"/>
          </a:xfrm>
          <a:prstGeom prst="rect">
            <a:avLst/>
          </a:prstGeom>
        </p:spPr>
      </p:pic>
      <p:pic>
        <p:nvPicPr>
          <p:cNvPr id="10" name="Picture 9" descr="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" y="3366884"/>
            <a:ext cx="1953727" cy="117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8" y="4987690"/>
            <a:ext cx="1552795" cy="12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359" y="2853489"/>
            <a:ext cx="8229600" cy="1143000"/>
          </a:xfrm>
        </p:spPr>
        <p:txBody>
          <a:bodyPr/>
          <a:lstStyle/>
          <a:p>
            <a:r>
              <a:rPr lang="en-US" b="1" i="1" dirty="0" smtClean="0">
                <a:latin typeface="Avenir Book"/>
                <a:cs typeface="Avenir Book"/>
              </a:rPr>
              <a:t>Thank you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20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37601" y="5742606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mlewis.shinyapps.io</a:t>
            </a:r>
            <a:r>
              <a:rPr lang="en-US" sz="2400" dirty="0"/>
              <a:t>/</a:t>
            </a:r>
            <a:r>
              <a:rPr lang="en-US" sz="2400" dirty="0" err="1"/>
              <a:t>lnhBrowser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99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79" y="28626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Environmental Predictors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542952"/>
            <a:ext cx="9019158" cy="4919133"/>
          </a:xfrm>
        </p:spPr>
        <p:txBody>
          <a:bodyPr>
            <a:normAutofit fontScale="92500"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Total population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&amp; Dale, 2010)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neighboring languages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Area of region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temperature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precipitation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&amp; Dale,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L2 speakers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Bentz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et al., 2015)</a:t>
            </a: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4709" y="6462085"/>
            <a:ext cx="2904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Complexity Bias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623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bias to map </a:t>
            </a:r>
            <a:r>
              <a:rPr lang="en-US" sz="2800" dirty="0"/>
              <a:t>longer words </a:t>
            </a:r>
            <a:r>
              <a:rPr lang="en-US" sz="2800" dirty="0" smtClean="0"/>
              <a:t>(in terms of phonemes</a:t>
            </a:r>
            <a:r>
              <a:rPr lang="en-US" sz="2800" dirty="0"/>
              <a:t>, morphemes, syllables</a:t>
            </a:r>
            <a:r>
              <a:rPr lang="en-US" sz="2800" dirty="0" smtClean="0"/>
              <a:t>) to more complex referents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16231" y="3257858"/>
            <a:ext cx="368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0000FF"/>
                </a:solidFill>
                <a:latin typeface="Century"/>
                <a:cs typeface="Century"/>
              </a:rPr>
              <a:t> </a:t>
            </a:r>
            <a:r>
              <a:rPr lang="en-US" sz="4000" b="1" i="1" dirty="0" err="1" smtClean="0">
                <a:solidFill>
                  <a:srgbClr val="0000FF"/>
                </a:solidFill>
                <a:latin typeface="Avenir Book"/>
                <a:cs typeface="Avenir Book"/>
              </a:rPr>
              <a:t>tupabugorn</a:t>
            </a:r>
            <a:endParaRPr lang="en-US" sz="3200" b="1" i="1" dirty="0">
              <a:solidFill>
                <a:srgbClr val="0000FF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40708" y="4014881"/>
            <a:ext cx="948661" cy="76876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obj_14_p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38" y="4672884"/>
            <a:ext cx="1823270" cy="1823270"/>
          </a:xfrm>
          <a:prstGeom prst="rect">
            <a:avLst/>
          </a:prstGeom>
        </p:spPr>
      </p:pic>
      <p:pic>
        <p:nvPicPr>
          <p:cNvPr id="5" name="Picture 4" descr="obj_12_p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8" y="4550079"/>
            <a:ext cx="2476102" cy="24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1"/>
            <a:ext cx="9144000" cy="6096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60589" y="663387"/>
            <a:ext cx="2828428" cy="186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Languages in cold, small communities are more complex.</a:t>
            </a:r>
          </a:p>
        </p:txBody>
      </p:sp>
      <p:sp>
        <p:nvSpPr>
          <p:cNvPr id="6" name="Rectangle 5"/>
          <p:cNvSpPr/>
          <p:nvPr/>
        </p:nvSpPr>
        <p:spPr>
          <a:xfrm>
            <a:off x="-174606" y="753731"/>
            <a:ext cx="3388453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5172" y="753731"/>
            <a:ext cx="3021157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8139" y="2528046"/>
            <a:ext cx="3220467" cy="1864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1923" y="4302361"/>
            <a:ext cx="3114044" cy="2309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8060" y="4489135"/>
            <a:ext cx="5759926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0910" y="2577357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03877" y="2604943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1913" y="6199790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541595" y="3485026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3196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Complexity bias by language family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5422"/>
          <a:stretch/>
        </p:blipFill>
        <p:spPr>
          <a:xfrm>
            <a:off x="1416570" y="1574774"/>
            <a:ext cx="594360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/>
          <a:stretch/>
        </p:blipFill>
        <p:spPr>
          <a:xfrm>
            <a:off x="-876182" y="1648922"/>
            <a:ext cx="12553520" cy="54906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3645" y="1710600"/>
            <a:ext cx="3796540" cy="434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Word learning</a:t>
            </a:r>
            <a:endParaRPr lang="en-US" sz="24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Study 6: </a:t>
            </a:r>
            <a:r>
              <a:rPr lang="en-US" dirty="0"/>
              <a:t>L</a:t>
            </a:r>
            <a:r>
              <a:rPr lang="en-US" dirty="0" smtClean="0"/>
              <a:t>exical learning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1345" y="2236329"/>
            <a:ext cx="3147499" cy="2918252"/>
            <a:chOff x="521345" y="2071717"/>
            <a:chExt cx="3147499" cy="2918252"/>
          </a:xfrm>
        </p:grpSpPr>
        <p:sp>
          <p:nvSpPr>
            <p:cNvPr id="3" name="Rectangle 2"/>
            <p:cNvSpPr/>
            <p:nvPr/>
          </p:nvSpPr>
          <p:spPr>
            <a:xfrm>
              <a:off x="521345" y="20717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Shot 2015-02-17 at 8.09.07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82"/>
            <a:stretch/>
          </p:blipFill>
          <p:spPr>
            <a:xfrm>
              <a:off x="601972" y="2110200"/>
              <a:ext cx="3015556" cy="271251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01066" y="2446991"/>
            <a:ext cx="3147499" cy="2918252"/>
            <a:chOff x="3297624" y="2224117"/>
            <a:chExt cx="3147499" cy="2918252"/>
          </a:xfrm>
        </p:grpSpPr>
        <p:sp>
          <p:nvSpPr>
            <p:cNvPr id="30" name="Rectangle 29"/>
            <p:cNvSpPr/>
            <p:nvPr/>
          </p:nvSpPr>
          <p:spPr>
            <a:xfrm>
              <a:off x="3297624" y="22241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Screen Shot 2015-02-17 at 8.21.52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4"/>
            <a:stretch/>
          </p:blipFill>
          <p:spPr>
            <a:xfrm>
              <a:off x="3560203" y="2295207"/>
              <a:ext cx="2699315" cy="2757366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85411" y="2672965"/>
            <a:ext cx="3147499" cy="2918252"/>
            <a:chOff x="1723875" y="2832437"/>
            <a:chExt cx="3147499" cy="2918252"/>
          </a:xfrm>
        </p:grpSpPr>
        <p:sp>
          <p:nvSpPr>
            <p:cNvPr id="35" name="Rectangle 34"/>
            <p:cNvSpPr/>
            <p:nvPr/>
          </p:nvSpPr>
          <p:spPr>
            <a:xfrm>
              <a:off x="1723875" y="28324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Screen Shot 2015-02-17 at 8.21.3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424" y="2894927"/>
              <a:ext cx="2404048" cy="284293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393012" y="2916197"/>
            <a:ext cx="3147499" cy="2918252"/>
            <a:chOff x="1876275" y="2984837"/>
            <a:chExt cx="3147499" cy="2918252"/>
          </a:xfrm>
        </p:grpSpPr>
        <p:sp>
          <p:nvSpPr>
            <p:cNvPr id="40" name="Rectangle 39"/>
            <p:cNvSpPr/>
            <p:nvPr/>
          </p:nvSpPr>
          <p:spPr>
            <a:xfrm>
              <a:off x="1876275" y="29848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Screen Shot 2015-02-17 at 8.21.45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40" y="3023321"/>
              <a:ext cx="2206553" cy="285514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899182" y="5948405"/>
            <a:ext cx="250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(10 word-object pairs x4)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120240" y="2802897"/>
            <a:ext cx="3796540" cy="434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Word recall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5101873" y="3315027"/>
            <a:ext cx="3827529" cy="3349883"/>
            <a:chOff x="5204216" y="3315027"/>
            <a:chExt cx="3827529" cy="3349883"/>
          </a:xfrm>
        </p:grpSpPr>
        <p:grpSp>
          <p:nvGrpSpPr>
            <p:cNvPr id="49" name="Group 48"/>
            <p:cNvGrpSpPr/>
            <p:nvPr/>
          </p:nvGrpSpPr>
          <p:grpSpPr>
            <a:xfrm>
              <a:off x="5204216" y="3315027"/>
              <a:ext cx="3827529" cy="3349883"/>
              <a:chOff x="5204216" y="2884371"/>
              <a:chExt cx="3827529" cy="334988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204216" y="2884371"/>
                <a:ext cx="3827529" cy="3349883"/>
              </a:xfrm>
              <a:prstGeom prst="rect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Screen Shot 2015-02-17 at 8.09.55 AM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31"/>
              <a:stretch/>
            </p:blipFill>
            <p:spPr>
              <a:xfrm>
                <a:off x="5319678" y="3034599"/>
                <a:ext cx="3609724" cy="3064037"/>
              </a:xfrm>
              <a:prstGeom prst="rect">
                <a:avLst/>
              </a:prstGeom>
            </p:spPr>
          </p:pic>
        </p:grpSp>
        <p:pic>
          <p:nvPicPr>
            <p:cNvPr id="52" name="Picture 51" descr="obj_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0" y="3807679"/>
              <a:ext cx="2244782" cy="2244782"/>
            </a:xfrm>
            <a:prstGeom prst="rect">
              <a:avLst/>
            </a:prstGeom>
          </p:spPr>
        </p:pic>
        <p:pic>
          <p:nvPicPr>
            <p:cNvPr id="53" name="Picture 52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8083241" y="3922693"/>
              <a:ext cx="410071" cy="1873429"/>
            </a:xfrm>
            <a:prstGeom prst="rect">
              <a:avLst/>
            </a:prstGeom>
          </p:spPr>
        </p:pic>
        <p:pic>
          <p:nvPicPr>
            <p:cNvPr id="54" name="Picture 53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5966520" y="4087921"/>
              <a:ext cx="410071" cy="1873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9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</a:t>
            </a:r>
            <a:r>
              <a:rPr lang="en-US" dirty="0" smtClean="0"/>
              <a:t>6a: </a:t>
            </a:r>
            <a:r>
              <a:rPr lang="en-US" dirty="0"/>
              <a:t>L</a:t>
            </a:r>
            <a:r>
              <a:rPr lang="en-US" dirty="0" smtClean="0"/>
              <a:t>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Generated random lexicon</a:t>
            </a:r>
          </a:p>
          <a:p>
            <a:pPr lvl="1"/>
            <a:r>
              <a:rPr lang="en-US" dirty="0"/>
              <a:t>	Words: 3, 5, 7, 9, 11 characters (CV syllables)</a:t>
            </a:r>
          </a:p>
          <a:p>
            <a:pPr lvl="1"/>
            <a:r>
              <a:rPr lang="en-US" dirty="0"/>
              <a:t>	Objects: 2 from each complexity </a:t>
            </a:r>
            <a:r>
              <a:rPr lang="en-US" dirty="0" smtClean="0"/>
              <a:t>quintile</a:t>
            </a:r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2800" dirty="0" smtClean="0"/>
              <a:t>Predictions: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Word forms</a:t>
            </a:r>
            <a:r>
              <a:rPr lang="en-US" dirty="0" smtClean="0"/>
              <a:t>: Become more stable 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Complexity bias</a:t>
            </a:r>
            <a:r>
              <a:rPr lang="en-US" dirty="0" smtClean="0"/>
              <a:t>: Shorten words for simple objects, lengthen words for complex objects</a:t>
            </a:r>
            <a:endParaRPr lang="en-US" dirty="0"/>
          </a:p>
        </p:txBody>
      </p:sp>
      <p:pic>
        <p:nvPicPr>
          <p:cNvPr id="4" name="Picture 3" descr="obj_29_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27" y="5848511"/>
            <a:ext cx="741360" cy="74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788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8651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9964" y="5989103"/>
            <a:ext cx="660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596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6378" y="5990257"/>
            <a:ext cx="137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ninopen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13" name="Picture 12" descr="obj_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77" y="5848511"/>
            <a:ext cx="756690" cy="75669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96967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  <p:bldP spid="7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5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6a: Results</a:t>
            </a:r>
            <a:br>
              <a:rPr lang="en-US" dirty="0" smtClean="0"/>
            </a:br>
            <a:r>
              <a:rPr lang="en-US" sz="2700" dirty="0"/>
              <a:t>Words are </a:t>
            </a:r>
            <a:r>
              <a:rPr lang="en-US" sz="2700" dirty="0" smtClean="0"/>
              <a:t>shortened </a:t>
            </a:r>
            <a:r>
              <a:rPr lang="en-US" sz="2700" dirty="0"/>
              <a:t>for simple objects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Picture 3" descr="E6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76" y="1925632"/>
            <a:ext cx="4102847" cy="4102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295977" y="4253851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36336" y="2216430"/>
            <a:ext cx="1" cy="133690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1378" y="6064947"/>
            <a:ext cx="4150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/>
                <a:cs typeface="Avenir Book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omplexity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5347" y="6290335"/>
            <a:ext cx="165521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46576" y="2216430"/>
            <a:ext cx="3506821" cy="3217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7882" y="6443846"/>
            <a:ext cx="9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N = 50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0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</a:t>
            </a:r>
            <a:r>
              <a:rPr lang="en-US" dirty="0" smtClean="0"/>
              <a:t>6b: Iterated lexical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6045"/>
            <a:ext cx="8229600" cy="477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Iterated learning paradigm – a method for simulating language change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Gave the labels generated by participants to a new set of participants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Iterated for total of 7 generations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50 participants/generation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60" y="2241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>
                <a:solidFill>
                  <a:prstClr val="black"/>
                </a:solidFill>
              </a:rPr>
              <a:t>Word forms become more stable</a:t>
            </a:r>
            <a:endParaRPr lang="en-US" sz="3600" i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9374" y="2059474"/>
            <a:ext cx="4751296" cy="518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Across generations, words tended to: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become easier to remember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shorten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increase in bigram transitional probability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variability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word change (</a:t>
            </a:r>
            <a:r>
              <a:rPr lang="en-US" sz="2400" dirty="0" err="1" smtClean="0"/>
              <a:t>Levenshtein</a:t>
            </a:r>
            <a:r>
              <a:rPr lang="en-US" sz="2400" dirty="0" smtClean="0"/>
              <a:t> edit distance) </a:t>
            </a:r>
          </a:p>
          <a:p>
            <a:pPr lvl="1"/>
            <a:endParaRPr lang="en-US" dirty="0"/>
          </a:p>
        </p:txBody>
      </p:sp>
      <p:pic>
        <p:nvPicPr>
          <p:cNvPr id="27" name="Picture 26" descr="plot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2" y="2073792"/>
            <a:ext cx="3836142" cy="38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/>
              <a:t>Complexity bias persists across time</a:t>
            </a:r>
            <a:endParaRPr lang="en-US" sz="3600" i="1" dirty="0"/>
          </a:p>
        </p:txBody>
      </p:sp>
      <p:pic>
        <p:nvPicPr>
          <p:cNvPr id="4" name="Picture 3" descr="complexity_bia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" y="2336788"/>
            <a:ext cx="8074611" cy="3027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98974" y="4157687"/>
            <a:ext cx="13131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357616" y="2832646"/>
            <a:ext cx="0" cy="82234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357" y="5255348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complexity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67748" y="5436645"/>
            <a:ext cx="69536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06473" y="2182470"/>
            <a:ext cx="7372819" cy="3254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But, why doesn’t it strengthen?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799" y="1417638"/>
            <a:ext cx="8290001" cy="49921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Pressure to simplify suppresses complexity bias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Two competing communicative </a:t>
            </a:r>
            <a:r>
              <a:rPr lang="en-US" sz="2800" dirty="0" smtClean="0"/>
              <a:t>pressures </a:t>
            </a:r>
            <a:r>
              <a:rPr lang="en-US" sz="2200" dirty="0" smtClean="0"/>
              <a:t>(Horn, 1984):</a:t>
            </a:r>
            <a:endParaRPr lang="en-US" sz="2800" dirty="0"/>
          </a:p>
          <a:p>
            <a:pPr lvl="1" indent="-342900"/>
            <a:r>
              <a:rPr lang="en-US" dirty="0"/>
              <a:t>Speaker/learner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 </a:t>
            </a:r>
            <a:r>
              <a:rPr lang="en-US" dirty="0"/>
              <a:t>compression</a:t>
            </a:r>
          </a:p>
          <a:p>
            <a:pPr lvl="1" indent="-342900"/>
            <a:r>
              <a:rPr lang="en-US" dirty="0"/>
              <a:t>Listener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differentiation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Task not communicative</a:t>
            </a:r>
          </a:p>
          <a:p>
            <a:pPr lvl="1"/>
            <a:r>
              <a:rPr lang="en-US" dirty="0" smtClean="0"/>
              <a:t>Presence of a listener pressure reduces compression?</a:t>
            </a:r>
          </a:p>
          <a:p>
            <a:pPr lvl="1"/>
            <a:r>
              <a:rPr lang="en-US" dirty="0" smtClean="0"/>
              <a:t>Currently running version with interlocutor, and version with binary feedback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95" y="1600200"/>
            <a:ext cx="8573911" cy="1163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Theories of communication predict tradeoff between length and predictability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11246"/>
            <a:ext cx="4658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Horn </a:t>
            </a:r>
            <a:r>
              <a:rPr lang="en-US" sz="2400" u="sng" dirty="0" err="1" smtClean="0">
                <a:latin typeface="Avenir Book"/>
                <a:cs typeface="Avenir Book"/>
              </a:rPr>
              <a:t>Implicatures</a:t>
            </a:r>
            <a:endParaRPr lang="en-US" sz="2400" u="sng" dirty="0" smtClean="0">
              <a:latin typeface="Avenir Book"/>
              <a:cs typeface="Avenir Book"/>
            </a:endParaRPr>
          </a:p>
          <a:p>
            <a:pPr lvl="1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Horn, 1984)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86382" y="3087183"/>
            <a:ext cx="5115524" cy="969061"/>
            <a:chOff x="4986382" y="3087183"/>
            <a:chExt cx="5115524" cy="969061"/>
          </a:xfrm>
        </p:grpSpPr>
        <p:sp>
          <p:nvSpPr>
            <p:cNvPr id="5" name="TextBox 4"/>
            <p:cNvSpPr txBox="1"/>
            <p:nvPr/>
          </p:nvSpPr>
          <p:spPr>
            <a:xfrm>
              <a:off x="4986382" y="3087183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turned on the car.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6382" y="3656134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got the car to turn on.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580183" y="3321655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74803" y="3136989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TYPICAL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862" y="3680241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ATYPICAL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80183" y="3892408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7667" y="4880557"/>
            <a:ext cx="48586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Uniform Information </a:t>
            </a:r>
            <a:r>
              <a:rPr lang="en-US" sz="2400" u="sng" dirty="0" smtClean="0">
                <a:latin typeface="Avenir Book"/>
                <a:cs typeface="Avenir Book"/>
              </a:rPr>
              <a:t>Density</a:t>
            </a:r>
          </a:p>
          <a:p>
            <a:pPr lvl="1" algn="ctr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Aylett &amp; Turk, 2004; A. Frank &amp; Jaeger, 2008)</a:t>
            </a:r>
          </a:p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01324" y="4631765"/>
            <a:ext cx="2304913" cy="2033588"/>
            <a:chOff x="5001324" y="4631765"/>
            <a:chExt cx="2304913" cy="2033588"/>
          </a:xfrm>
        </p:grpSpPr>
        <p:pic>
          <p:nvPicPr>
            <p:cNvPr id="4" name="Picture 3" descr="Screen Shot 2014-02-01 at 12.30.4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324" y="4631765"/>
              <a:ext cx="1891158" cy="203358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561440" y="4631765"/>
              <a:ext cx="1744797" cy="310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2202" y="2793017"/>
            <a:ext cx="7165802" cy="6574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2201" y="3450430"/>
            <a:ext cx="7173563" cy="6574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2201" y="2135606"/>
            <a:ext cx="7173563" cy="657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12260" y="4107842"/>
            <a:ext cx="7176372" cy="70223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2201" y="1440418"/>
            <a:ext cx="7173563" cy="69518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fComplex_geons.eps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pic>
        <p:nvPicPr>
          <p:cNvPr id="10" name="Picture 9" descr="refComplex_geons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79422" y="2984179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5592" y="148990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5592" y="2157413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5592" y="2882665"/>
            <a:ext cx="2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5592" y="358462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5592" y="430198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17" name="Picture 16" descr="obj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617887"/>
            <a:ext cx="1135526" cy="1135526"/>
          </a:xfrm>
          <a:prstGeom prst="rect">
            <a:avLst/>
          </a:prstGeom>
        </p:spPr>
      </p:pic>
      <p:pic>
        <p:nvPicPr>
          <p:cNvPr id="18" name="Picture 17" descr="obj5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8" y="5617887"/>
            <a:ext cx="1135526" cy="1135526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56053" y="5201145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0" name="Donut 19"/>
          <p:cNvSpPr/>
          <p:nvPr/>
        </p:nvSpPr>
        <p:spPr>
          <a:xfrm>
            <a:off x="1362537" y="1261473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339995" y="4052857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Study 2: 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4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/>
              <a:t>2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13841" y="6463279"/>
            <a:ext cx="103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750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923948" y="3691365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biased 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457200" y="1617974"/>
            <a:ext cx="0" cy="84613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5410" y="6264002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mplexity_big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2" y="1403642"/>
            <a:ext cx="7620000" cy="457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90747" y="1403642"/>
            <a:ext cx="8558416" cy="3808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_small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68" y="2307215"/>
            <a:ext cx="4229468" cy="422946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426882" y="422278"/>
            <a:ext cx="103430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Avenir Book"/>
              </a:defRPr>
            </a:lvl1pPr>
          </a:lstStyle>
          <a:p>
            <a:r>
              <a:rPr lang="en-US" dirty="0" smtClean="0"/>
              <a:t>Study 3b:  Artificial Objects</a:t>
            </a:r>
            <a:endParaRPr lang="en-US" dirty="0"/>
          </a:p>
        </p:txBody>
      </p:sp>
      <p:pic>
        <p:nvPicPr>
          <p:cNvPr id="12" name="Picture 11" descr="obj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04" y="552827"/>
            <a:ext cx="1135526" cy="113552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4037" y="1812122"/>
            <a:ext cx="4229468" cy="4724561"/>
            <a:chOff x="194037" y="1812122"/>
            <a:chExt cx="4229468" cy="4724561"/>
          </a:xfrm>
        </p:grpSpPr>
        <p:pic>
          <p:nvPicPr>
            <p:cNvPr id="7" name="Picture 6" descr="complexity_small3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37" y="2307215"/>
              <a:ext cx="4229468" cy="42294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29764" y="1812122"/>
              <a:ext cx="2760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/>
                  <a:cs typeface="Avenir Book"/>
                </a:rPr>
                <a:t>Complexity Norms</a:t>
              </a:r>
              <a:endParaRPr lang="en-US" sz="2400" b="1" dirty="0">
                <a:latin typeface="Avenir Book"/>
                <a:cs typeface="Avenir Book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49371" y="184555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RT Norms</a:t>
            </a:r>
            <a:endParaRPr lang="en-US" sz="2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365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5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47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Predict with environmental factors</a:t>
            </a:r>
            <a:endParaRPr lang="en-US" dirty="0"/>
          </a:p>
        </p:txBody>
      </p:sp>
      <p:pic>
        <p:nvPicPr>
          <p:cNvPr id="4" name="Picture 3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40950"/>
            <a:ext cx="4302177" cy="2581306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5036695" y="3440950"/>
            <a:ext cx="389744" cy="23385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46074" y="4340570"/>
            <a:ext cx="2258739" cy="91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SD</a:t>
            </a:r>
            <a:r>
              <a:rPr lang="en-US" dirty="0" smtClean="0"/>
              <a:t> = .12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1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5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4" y="2139043"/>
            <a:ext cx="5869327" cy="4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43" y="1975758"/>
            <a:ext cx="4462757" cy="45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3579943" y="2646040"/>
            <a:ext cx="1984113" cy="1951882"/>
          </a:xfrm>
          <a:prstGeom prst="rect">
            <a:avLst/>
          </a:prstGeom>
        </p:spPr>
      </p:pic>
      <p:sp>
        <p:nvSpPr>
          <p:cNvPr id="2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Linguistic Niche Hypothesis</a:t>
            </a:r>
            <a:endParaRPr lang="en-US" sz="4000" dirty="0"/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 rotWithShape="1">
          <a:blip r:embed="rId4"/>
          <a:srcRect b="21295"/>
          <a:stretch/>
        </p:blipFill>
        <p:spPr>
          <a:xfrm>
            <a:off x="4250818" y="5175715"/>
            <a:ext cx="1570267" cy="1235890"/>
          </a:xfrm>
          <a:prstGeom prst="rect">
            <a:avLst/>
          </a:prstGeom>
        </p:spPr>
      </p:pic>
      <p:grpSp>
        <p:nvGrpSpPr>
          <p:cNvPr id="228" name="Group 227"/>
          <p:cNvGrpSpPr/>
          <p:nvPr/>
        </p:nvGrpSpPr>
        <p:grpSpPr>
          <a:xfrm>
            <a:off x="710728" y="1548533"/>
            <a:ext cx="1702398" cy="1416222"/>
            <a:chOff x="671488" y="4757514"/>
            <a:chExt cx="1702398" cy="1416222"/>
          </a:xfrm>
        </p:grpSpPr>
        <p:pic>
          <p:nvPicPr>
            <p:cNvPr id="222" name="Picture 2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71488" y="4757514"/>
              <a:ext cx="507713" cy="1327355"/>
            </a:xfrm>
            <a:prstGeom prst="rect">
              <a:avLst/>
            </a:prstGeom>
          </p:spPr>
        </p:pic>
        <p:pic>
          <p:nvPicPr>
            <p:cNvPr id="224" name="Picture 2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1533" y="5346463"/>
              <a:ext cx="642353" cy="827273"/>
            </a:xfrm>
            <a:prstGeom prst="rect">
              <a:avLst/>
            </a:prstGeom>
          </p:spPr>
        </p:pic>
        <p:sp>
          <p:nvSpPr>
            <p:cNvPr id="225" name="TextBox 224"/>
            <p:cNvSpPr txBox="1"/>
            <p:nvPr/>
          </p:nvSpPr>
          <p:spPr>
            <a:xfrm>
              <a:off x="1254565" y="5446003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 charset="0"/>
                  <a:ea typeface="Avenir Book" charset="0"/>
                  <a:cs typeface="Avenir Book" charset="0"/>
                </a:rPr>
                <a:t>vs. </a:t>
              </a:r>
              <a:endParaRPr lang="en-US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168691" y="4968090"/>
            <a:ext cx="3475380" cy="1724038"/>
            <a:chOff x="6168691" y="4968090"/>
            <a:chExt cx="3475380" cy="1724038"/>
          </a:xfrm>
        </p:grpSpPr>
        <p:grpSp>
          <p:nvGrpSpPr>
            <p:cNvPr id="208" name="Group 207"/>
            <p:cNvGrpSpPr/>
            <p:nvPr/>
          </p:nvGrpSpPr>
          <p:grpSpPr>
            <a:xfrm>
              <a:off x="7205922" y="5530645"/>
              <a:ext cx="2438149" cy="1161483"/>
              <a:chOff x="1753253" y="5083041"/>
              <a:chExt cx="2767504" cy="1318381"/>
            </a:xfrm>
          </p:grpSpPr>
          <p:cxnSp>
            <p:nvCxnSpPr>
              <p:cNvPr id="192" name="Straight Connector 191"/>
              <p:cNvCxnSpPr>
                <a:stCxn id="195" idx="6"/>
                <a:endCxn id="199" idx="2"/>
              </p:cNvCxnSpPr>
              <p:nvPr/>
            </p:nvCxnSpPr>
            <p:spPr>
              <a:xfrm flipV="1">
                <a:off x="1998182" y="5205506"/>
                <a:ext cx="1612896" cy="8694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>
                <a:endCxn id="197" idx="2"/>
              </p:cNvCxnSpPr>
              <p:nvPr/>
            </p:nvCxnSpPr>
            <p:spPr>
              <a:xfrm>
                <a:off x="1965029" y="5345490"/>
                <a:ext cx="950319" cy="8966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>
                <a:stCxn id="199" idx="3"/>
                <a:endCxn id="197" idx="7"/>
              </p:cNvCxnSpPr>
              <p:nvPr/>
            </p:nvCxnSpPr>
            <p:spPr>
              <a:xfrm flipH="1">
                <a:off x="3124408" y="5292101"/>
                <a:ext cx="522539" cy="8634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Oval 194"/>
              <p:cNvSpPr/>
              <p:nvPr/>
            </p:nvSpPr>
            <p:spPr>
              <a:xfrm>
                <a:off x="1753253" y="5169988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2915348" y="6119690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3611078" y="5083041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TextBox 204"/>
              <p:cNvSpPr txBox="1"/>
              <p:nvPr/>
            </p:nvSpPr>
            <p:spPr>
              <a:xfrm>
                <a:off x="4336026" y="5751871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4203290" y="6032090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15" name="Group 214"/>
            <p:cNvGrpSpPr/>
            <p:nvPr/>
          </p:nvGrpSpPr>
          <p:grpSpPr>
            <a:xfrm>
              <a:off x="6168691" y="4968090"/>
              <a:ext cx="956844" cy="562555"/>
              <a:chOff x="5838948" y="1457448"/>
              <a:chExt cx="1086098" cy="638547"/>
            </a:xfrm>
          </p:grpSpPr>
          <p:sp>
            <p:nvSpPr>
              <p:cNvPr id="216" name="Oval 215"/>
              <p:cNvSpPr/>
              <p:nvPr/>
            </p:nvSpPr>
            <p:spPr>
              <a:xfrm>
                <a:off x="5838948" y="1486890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/>
              <p:cNvSpPr/>
              <p:nvPr/>
            </p:nvSpPr>
            <p:spPr>
              <a:xfrm>
                <a:off x="6384223" y="1851066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6680117" y="1457448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9" name="Straight Connector 218"/>
              <p:cNvCxnSpPr>
                <a:stCxn id="219" idx="6"/>
                <a:endCxn id="221" idx="2"/>
              </p:cNvCxnSpPr>
              <p:nvPr/>
            </p:nvCxnSpPr>
            <p:spPr>
              <a:xfrm flipV="1">
                <a:off x="6083877" y="1579913"/>
                <a:ext cx="596240" cy="29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>
                <a:stCxn id="219" idx="5"/>
                <a:endCxn id="220" idx="2"/>
              </p:cNvCxnSpPr>
              <p:nvPr/>
            </p:nvCxnSpPr>
            <p:spPr>
              <a:xfrm>
                <a:off x="6048008" y="1695950"/>
                <a:ext cx="336215" cy="2775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>
                <a:stCxn id="221" idx="3"/>
                <a:endCxn id="220" idx="7"/>
              </p:cNvCxnSpPr>
              <p:nvPr/>
            </p:nvCxnSpPr>
            <p:spPr>
              <a:xfrm flipH="1">
                <a:off x="6593283" y="1666508"/>
                <a:ext cx="122703" cy="220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6" name="TextBox 225"/>
            <p:cNvSpPr txBox="1"/>
            <p:nvPr/>
          </p:nvSpPr>
          <p:spPr>
            <a:xfrm>
              <a:off x="7202035" y="5127274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 charset="0"/>
                  <a:ea typeface="Avenir Book" charset="0"/>
                  <a:cs typeface="Avenir Book" charset="0"/>
                </a:rPr>
                <a:t>vs. </a:t>
              </a:r>
              <a:endParaRPr lang="en-US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6546693" y="1799947"/>
            <a:ext cx="2353091" cy="1172357"/>
            <a:chOff x="6546693" y="1799947"/>
            <a:chExt cx="2353091" cy="1172357"/>
          </a:xfrm>
        </p:grpSpPr>
        <p:grpSp>
          <p:nvGrpSpPr>
            <p:cNvPr id="172" name="Group 171"/>
            <p:cNvGrpSpPr/>
            <p:nvPr/>
          </p:nvGrpSpPr>
          <p:grpSpPr>
            <a:xfrm>
              <a:off x="6546693" y="2191376"/>
              <a:ext cx="956844" cy="562555"/>
              <a:chOff x="5838948" y="1457448"/>
              <a:chExt cx="1086098" cy="638547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838948" y="1486890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6384223" y="1851066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680117" y="1457448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Connector 8"/>
              <p:cNvCxnSpPr>
                <a:stCxn id="6" idx="6"/>
                <a:endCxn id="8" idx="2"/>
              </p:cNvCxnSpPr>
              <p:nvPr/>
            </p:nvCxnSpPr>
            <p:spPr>
              <a:xfrm flipV="1">
                <a:off x="6083877" y="1579913"/>
                <a:ext cx="596240" cy="29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stCxn id="6" idx="5"/>
                <a:endCxn id="7" idx="2"/>
              </p:cNvCxnSpPr>
              <p:nvPr/>
            </p:nvCxnSpPr>
            <p:spPr>
              <a:xfrm>
                <a:off x="6048008" y="1695950"/>
                <a:ext cx="336215" cy="2775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8" idx="3"/>
                <a:endCxn id="7" idx="7"/>
              </p:cNvCxnSpPr>
              <p:nvPr/>
            </p:nvCxnSpPr>
            <p:spPr>
              <a:xfrm flipH="1">
                <a:off x="6593283" y="1666508"/>
                <a:ext cx="122703" cy="220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0" name="Group 209"/>
            <p:cNvGrpSpPr/>
            <p:nvPr/>
          </p:nvGrpSpPr>
          <p:grpSpPr>
            <a:xfrm>
              <a:off x="7928013" y="1827795"/>
              <a:ext cx="971771" cy="1144509"/>
              <a:chOff x="7335239" y="1334982"/>
              <a:chExt cx="1103042" cy="1299114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7335239" y="2024991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7880514" y="2389167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8176408" y="1995549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/>
              <p:cNvCxnSpPr>
                <a:stCxn id="34" idx="6"/>
              </p:cNvCxnSpPr>
              <p:nvPr/>
            </p:nvCxnSpPr>
            <p:spPr>
              <a:xfrm flipV="1">
                <a:off x="7580168" y="2118014"/>
                <a:ext cx="596240" cy="2944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4" idx="5"/>
                <a:endCxn id="35" idx="2"/>
              </p:cNvCxnSpPr>
              <p:nvPr/>
            </p:nvCxnSpPr>
            <p:spPr>
              <a:xfrm>
                <a:off x="7544299" y="2234051"/>
                <a:ext cx="336215" cy="277581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endCxn id="35" idx="7"/>
              </p:cNvCxnSpPr>
              <p:nvPr/>
            </p:nvCxnSpPr>
            <p:spPr>
              <a:xfrm flipH="1">
                <a:off x="8089574" y="2204609"/>
                <a:ext cx="122703" cy="22042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5" name="Oval 154"/>
              <p:cNvSpPr/>
              <p:nvPr/>
            </p:nvSpPr>
            <p:spPr>
              <a:xfrm>
                <a:off x="7577819" y="1457447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8193352" y="1334982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880514" y="1717964"/>
                <a:ext cx="244929" cy="244929"/>
              </a:xfrm>
              <a:prstGeom prst="ellipse">
                <a:avLst/>
              </a:prstGeom>
              <a:solidFill>
                <a:srgbClr val="99CC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/>
              <p:cNvCxnSpPr>
                <a:endCxn id="30" idx="0"/>
              </p:cNvCxnSpPr>
              <p:nvPr/>
            </p:nvCxnSpPr>
            <p:spPr>
              <a:xfrm flipH="1">
                <a:off x="7457704" y="1692987"/>
                <a:ext cx="191976" cy="33200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>
                <a:stCxn id="155" idx="5"/>
                <a:endCxn id="157" idx="1"/>
              </p:cNvCxnSpPr>
              <p:nvPr/>
            </p:nvCxnSpPr>
            <p:spPr>
              <a:xfrm>
                <a:off x="7786879" y="1666507"/>
                <a:ext cx="129504" cy="8732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>
                <a:endCxn id="32" idx="1"/>
              </p:cNvCxnSpPr>
              <p:nvPr/>
            </p:nvCxnSpPr>
            <p:spPr>
              <a:xfrm>
                <a:off x="8087800" y="1910586"/>
                <a:ext cx="124477" cy="120832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>
                <a:stCxn id="155" idx="6"/>
                <a:endCxn id="156" idx="2"/>
              </p:cNvCxnSpPr>
              <p:nvPr/>
            </p:nvCxnSpPr>
            <p:spPr>
              <a:xfrm flipV="1">
                <a:off x="7822748" y="1457447"/>
                <a:ext cx="370604" cy="1224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>
                <a:stCxn id="156" idx="4"/>
                <a:endCxn id="32" idx="0"/>
              </p:cNvCxnSpPr>
              <p:nvPr/>
            </p:nvCxnSpPr>
            <p:spPr>
              <a:xfrm flipH="1">
                <a:off x="8298873" y="1579911"/>
                <a:ext cx="16944" cy="4156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7" name="TextBox 226"/>
            <p:cNvSpPr txBox="1"/>
            <p:nvPr/>
          </p:nvSpPr>
          <p:spPr>
            <a:xfrm>
              <a:off x="7475059" y="1799947"/>
              <a:ext cx="6351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 charset="0"/>
                  <a:ea typeface="Avenir Book" charset="0"/>
                  <a:cs typeface="Avenir Book" charset="0"/>
                </a:rPr>
                <a:t>vs. </a:t>
              </a:r>
              <a:endParaRPr lang="en-US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7987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Linguistic Niche Hypothesis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30306" y="1417638"/>
            <a:ext cx="8386997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in-the-moment pressures might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vary cross-linguistically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(Nettle, 2012)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# of non-native learners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input variability (~size of community)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climate</a:t>
            </a:r>
          </a:p>
          <a:p>
            <a:pPr marL="0" indent="0">
              <a:buNone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600" dirty="0" smtClean="0"/>
              <a:t>(Atkinson</a:t>
            </a:r>
            <a:r>
              <a:rPr lang="en-US" sz="1600" dirty="0"/>
              <a:t>, 2011; Hay &amp; Bauer, </a:t>
            </a:r>
            <a:r>
              <a:rPr lang="en-US" sz="1600" dirty="0" smtClean="0"/>
              <a:t>2007; </a:t>
            </a:r>
            <a:r>
              <a:rPr lang="en-US" sz="1600" dirty="0" err="1" smtClean="0"/>
              <a:t>Wichmann</a:t>
            </a:r>
            <a:r>
              <a:rPr lang="en-US" sz="1600" dirty="0"/>
              <a:t>, Rama, &amp; Holman, </a:t>
            </a:r>
            <a:r>
              <a:rPr lang="en-US" sz="1600" dirty="0" smtClean="0"/>
              <a:t>2011; </a:t>
            </a:r>
            <a:r>
              <a:rPr lang="en-US" sz="1600" dirty="0" err="1" smtClean="0"/>
              <a:t>Bentz</a:t>
            </a:r>
            <a:r>
              <a:rPr lang="en-US" sz="1600" dirty="0"/>
              <a:t>, </a:t>
            </a:r>
            <a:r>
              <a:rPr lang="en-US" sz="1600" dirty="0" err="1" smtClean="0"/>
              <a:t>Verkerk</a:t>
            </a:r>
            <a:r>
              <a:rPr lang="en-US" sz="1600" dirty="0"/>
              <a:t>, </a:t>
            </a:r>
            <a:r>
              <a:rPr lang="en-US" sz="1600" dirty="0" err="1"/>
              <a:t>Kiela</a:t>
            </a:r>
            <a:r>
              <a:rPr lang="en-US" sz="1600" dirty="0"/>
              <a:t>, Hill, &amp; Buttery, </a:t>
            </a:r>
            <a:r>
              <a:rPr lang="en-US" sz="1600" dirty="0" smtClean="0"/>
              <a:t>2015; </a:t>
            </a:r>
            <a:r>
              <a:rPr lang="en-US" sz="1600" dirty="0" err="1" smtClean="0"/>
              <a:t>Lupyan</a:t>
            </a:r>
            <a:r>
              <a:rPr lang="en-US" sz="1600" dirty="0" smtClean="0"/>
              <a:t> </a:t>
            </a:r>
            <a:r>
              <a:rPr lang="en-US" sz="1600" dirty="0"/>
              <a:t>&amp; Dale, 2010; </a:t>
            </a:r>
            <a:r>
              <a:rPr lang="en-US" sz="1600" dirty="0" err="1"/>
              <a:t>Bentz</a:t>
            </a:r>
            <a:r>
              <a:rPr lang="en-US" sz="1600" dirty="0"/>
              <a:t> &amp; Winter, 2013). </a:t>
            </a:r>
          </a:p>
          <a:p>
            <a:pPr marL="0" indent="0">
              <a:buNone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16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444" y="1813162"/>
            <a:ext cx="2078183" cy="73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Study 1: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72144" y="1813162"/>
            <a:ext cx="6871856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Do speakers have a productive complexity bias? 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Is there a complexity bias in the lexicon? *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Where does the lexical bias come from? 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1442" y="5116799"/>
            <a:ext cx="2078183" cy="806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3:</a:t>
            </a: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1441" y="3488720"/>
            <a:ext cx="2078183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2: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4709" y="6462085"/>
            <a:ext cx="3053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* 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1a: </a:t>
            </a:r>
            <a:br>
              <a:rPr lang="en-US" dirty="0" smtClean="0"/>
            </a:br>
            <a:r>
              <a:rPr lang="en-US" dirty="0" smtClean="0"/>
              <a:t>Explicit complexity judgment</a:t>
            </a:r>
            <a:endParaRPr lang="en-US" dirty="0"/>
          </a:p>
        </p:txBody>
      </p:sp>
      <p:pic>
        <p:nvPicPr>
          <p:cNvPr id="6" name="Picture 5" descr="Screen Shot 2014-04-11 at 11.1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1" y="2004235"/>
            <a:ext cx="4749492" cy="460213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7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01755" y="6389934"/>
            <a:ext cx="68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6593" y="613123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Least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7765" y="929887"/>
            <a:ext cx="863848" cy="67887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9715" y="5650297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Most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96418" y="5003544"/>
            <a:ext cx="705111" cy="75744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alobjs.pd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" y="1608765"/>
            <a:ext cx="9144000" cy="3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Mapping task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1573" y="15632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/>
              <a:t>Map novel word to novel object, given 2 alternatives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3840" y="2459071"/>
            <a:ext cx="5014010" cy="4114319"/>
            <a:chOff x="2123840" y="2459071"/>
            <a:chExt cx="5014010" cy="4114319"/>
          </a:xfrm>
        </p:grpSpPr>
        <p:pic>
          <p:nvPicPr>
            <p:cNvPr id="3" name="Picture 2" descr="Screen Shot 2014-07-16 at 10.32.1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840" y="2459071"/>
              <a:ext cx="5014010" cy="4114319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2495178" y="3570941"/>
              <a:ext cx="2070776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5" name="Picture 4" descr="obj_29_p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13" y="4027039"/>
              <a:ext cx="1643530" cy="16435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18353" y="3570941"/>
              <a:ext cx="2274117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8" name="Picture 7" descr="obj_5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745" y="4027039"/>
              <a:ext cx="1746564" cy="174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6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2242" cy="495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Referent complexity </a:t>
            </a:r>
            <a:r>
              <a:rPr lang="en-US" sz="2600" b="1" dirty="0"/>
              <a:t>x word length </a:t>
            </a:r>
            <a:r>
              <a:rPr lang="en-US" sz="2600" b="1" dirty="0" smtClean="0"/>
              <a:t>(within subject)</a:t>
            </a:r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</a:rPr>
              <a:t>Linguistic stimuli: 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short words (e.g.</a:t>
            </a:r>
            <a:r>
              <a:rPr lang="en-US" sz="2600" dirty="0" smtClean="0">
                <a:solidFill>
                  <a:srgbClr val="000000"/>
                </a:solidFill>
              </a:rPr>
              <a:t>, </a:t>
            </a:r>
            <a:r>
              <a:rPr lang="en-US" sz="2600" i="1" dirty="0" smtClean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bugorn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ratum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lopus</a:t>
            </a:r>
            <a:r>
              <a:rPr lang="en-US" sz="2600" i="1" dirty="0" smtClean="0">
                <a:solidFill>
                  <a:srgbClr val="000000"/>
                </a:solidFill>
              </a:rPr>
              <a:t>”</a:t>
            </a:r>
            <a:r>
              <a:rPr lang="en-US" sz="2600" dirty="0" smtClean="0">
                <a:solidFill>
                  <a:srgbClr val="000000"/>
                </a:solidFill>
              </a:rPr>
              <a:t>) </a:t>
            </a:r>
            <a:endParaRPr lang="en-US" sz="2600" dirty="0">
              <a:solidFill>
                <a:srgbClr val="000000"/>
              </a:solidFill>
            </a:endParaRPr>
          </a:p>
          <a:p>
            <a:pPr lvl="1"/>
            <a:r>
              <a:rPr lang="en-US" sz="2600" dirty="0"/>
              <a:t>long words (e.g., </a:t>
            </a:r>
            <a:r>
              <a:rPr lang="en-US" sz="2600" i="1" dirty="0"/>
              <a:t>"</a:t>
            </a:r>
            <a:r>
              <a:rPr lang="en-US" sz="2600" i="1" dirty="0" err="1" smtClean="0"/>
              <a:t>tupabugorn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 smtClean="0"/>
              <a:t>gaburatum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/>
              <a:t>fepolopus</a:t>
            </a:r>
            <a:r>
              <a:rPr lang="en-US" sz="2600" i="1" dirty="0"/>
              <a:t>"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r>
              <a:rPr lang="en-US" sz="2600" b="1" dirty="0" smtClean="0"/>
              <a:t>Referent stimuli: </a:t>
            </a:r>
          </a:p>
          <a:p>
            <a:pPr lvl="1"/>
            <a:r>
              <a:rPr lang="en-US" sz="2600" dirty="0" smtClean="0"/>
              <a:t>Divided objects into quintiles, based on explicit complexity norms</a:t>
            </a:r>
          </a:p>
          <a:p>
            <a:pPr lvl="1"/>
            <a:r>
              <a:rPr lang="en-US" sz="2600" dirty="0" smtClean="0"/>
              <a:t>Tested every pairing of quintiles (15 conditions): 1</a:t>
            </a:r>
            <a:r>
              <a:rPr lang="en-US" sz="2600" dirty="0"/>
              <a:t>/1, 1/2, 1/3, 1/4, 1/5, 2/2, 2/3, etc</a:t>
            </a:r>
            <a:r>
              <a:rPr lang="en-US" sz="2600" dirty="0" smtClean="0"/>
              <a:t>.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r>
              <a:rPr lang="en-US" sz="2600" b="1" dirty="0" smtClean="0"/>
              <a:t>Procedure</a:t>
            </a:r>
            <a:r>
              <a:rPr lang="en-US" sz="2600" b="1" dirty="0"/>
              <a:t>: </a:t>
            </a:r>
            <a:r>
              <a:rPr lang="en-US" sz="2600" dirty="0" smtClean="0"/>
              <a:t>8 trials/participant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42111</TotalTime>
  <Words>3788</Words>
  <Application>Microsoft Macintosh PowerPoint</Application>
  <PresentationFormat>On-screen Show (4:3)</PresentationFormat>
  <Paragraphs>600</Paragraphs>
  <Slides>47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 avenir book</vt:lpstr>
      <vt:lpstr>Andale Mono</vt:lpstr>
      <vt:lpstr>Avenir Book</vt:lpstr>
      <vt:lpstr>Calibri</vt:lpstr>
      <vt:lpstr>Century</vt:lpstr>
      <vt:lpstr>Lucida Grande</vt:lpstr>
      <vt:lpstr>Times</vt:lpstr>
      <vt:lpstr>Wingdings</vt:lpstr>
      <vt:lpstr>Arial</vt:lpstr>
      <vt:lpstr>Office Theme</vt:lpstr>
      <vt:lpstr>PowerPoint Presentation</vt:lpstr>
      <vt:lpstr>PowerPoint Presentation</vt:lpstr>
      <vt:lpstr>Complexity Bias</vt:lpstr>
      <vt:lpstr>Complexity Bias</vt:lpstr>
      <vt:lpstr>Outline</vt:lpstr>
      <vt:lpstr>Study 1a:  Explicit complexity judgment</vt:lpstr>
      <vt:lpstr>PowerPoint Presentation</vt:lpstr>
      <vt:lpstr>Study 1b: Mapping task</vt:lpstr>
      <vt:lpstr>Study 1b: Design</vt:lpstr>
      <vt:lpstr>PowerPoint Presentation</vt:lpstr>
      <vt:lpstr>Study 1b: Results</vt:lpstr>
      <vt:lpstr>Discussion</vt:lpstr>
      <vt:lpstr>Study 2a: English complexity norms</vt:lpstr>
      <vt:lpstr>Complexity norms</vt:lpstr>
      <vt:lpstr>Study 2a: Results</vt:lpstr>
      <vt:lpstr>Study 2b: Cross-linguistic </vt:lpstr>
      <vt:lpstr>Correlation between complexity norm and word length</vt:lpstr>
      <vt:lpstr>Bias holds across language families</vt:lpstr>
      <vt:lpstr>Where does the bias come from?</vt:lpstr>
      <vt:lpstr>Where does the bias come from?</vt:lpstr>
      <vt:lpstr>Linguistic Niche Hypothesis</vt:lpstr>
      <vt:lpstr>Study 3: Origins of complexity bias</vt:lpstr>
      <vt:lpstr>Method</vt:lpstr>
      <vt:lpstr>Languages spoken by more people have smaller bias</vt:lpstr>
      <vt:lpstr>PowerPoint Presentation</vt:lpstr>
      <vt:lpstr>Discussion</vt:lpstr>
      <vt:lpstr>Conclusion</vt:lpstr>
      <vt:lpstr>Thank you</vt:lpstr>
      <vt:lpstr>Environmental Predictors</vt:lpstr>
      <vt:lpstr>PowerPoint Presentation</vt:lpstr>
      <vt:lpstr>Complexity bias by language family</vt:lpstr>
      <vt:lpstr>Bias holds across language families</vt:lpstr>
      <vt:lpstr>Study 6: Lexical learning</vt:lpstr>
      <vt:lpstr>Study 6a: Lexical learning</vt:lpstr>
      <vt:lpstr>Study 6a: Results Words are shortened for simple objects </vt:lpstr>
      <vt:lpstr>Study 6b: Iterated lexical learning</vt:lpstr>
      <vt:lpstr>Study 6b: Iterated lexical learning Word forms become more stable</vt:lpstr>
      <vt:lpstr>Study 6b: Iterated lexical learning Complexity bias persists across time</vt:lpstr>
      <vt:lpstr>But, why doesn’t it strengthen?</vt:lpstr>
      <vt:lpstr>Study 2: Stimuli</vt:lpstr>
      <vt:lpstr>Study 2: Results</vt:lpstr>
      <vt:lpstr>PowerPoint Presentation</vt:lpstr>
      <vt:lpstr>Study 3: Account for variability in the complexity bias</vt:lpstr>
      <vt:lpstr>Study 3: Account for variability in the complexity bias</vt:lpstr>
      <vt:lpstr>Study 3: Account for variability in the complexity bias</vt:lpstr>
      <vt:lpstr>Linguistic Niche Hypothesis</vt:lpstr>
      <vt:lpstr>Linguistic Niche Hypothesis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disambiguation in word learning via multiple probabilistic constraints  </dc:title>
  <dc:creator>Molly</dc:creator>
  <cp:lastModifiedBy>Microsoft Office User</cp:lastModifiedBy>
  <cp:revision>427</cp:revision>
  <dcterms:created xsi:type="dcterms:W3CDTF">2013-05-06T17:09:26Z</dcterms:created>
  <dcterms:modified xsi:type="dcterms:W3CDTF">2016-03-21T18:26:00Z</dcterms:modified>
</cp:coreProperties>
</file>